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717" r:id="rId1"/>
  </p:sld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63" r:id="rId10"/>
    <p:sldId id="264" r:id="rId11"/>
    <p:sldId id="272" r:id="rId12"/>
    <p:sldId id="275" r:id="rId13"/>
    <p:sldId id="265" r:id="rId14"/>
    <p:sldId id="274" r:id="rId15"/>
    <p:sldId id="268" r:id="rId16"/>
    <p:sldId id="269" r:id="rId17"/>
    <p:sldId id="273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9D45E3-F0B1-F041-9F40-D50B427E6714}" v="401" dt="2024-08-14T13:49:27.6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gasky, Hannah" userId="5bf1f6f8-d157-4c97-a386-7e3640723e5d" providerId="ADAL" clId="{C09D45E3-F0B1-F041-9F40-D50B427E6714}"/>
    <pc:docChg chg="custSel modSld">
      <pc:chgData name="Vagasky, Hannah" userId="5bf1f6f8-d157-4c97-a386-7e3640723e5d" providerId="ADAL" clId="{C09D45E3-F0B1-F041-9F40-D50B427E6714}" dt="2024-08-14T13:49:27.655" v="196" actId="18331"/>
      <pc:docMkLst>
        <pc:docMk/>
      </pc:docMkLst>
      <pc:sldChg chg="addSp modSp mod">
        <pc:chgData name="Vagasky, Hannah" userId="5bf1f6f8-d157-4c97-a386-7e3640723e5d" providerId="ADAL" clId="{C09D45E3-F0B1-F041-9F40-D50B427E6714}" dt="2024-08-14T13:49:27.655" v="196" actId="18331"/>
        <pc:sldMkLst>
          <pc:docMk/>
          <pc:sldMk cId="108351562" sldId="256"/>
        </pc:sldMkLst>
        <pc:spChg chg="mod">
          <ac:chgData name="Vagasky, Hannah" userId="5bf1f6f8-d157-4c97-a386-7e3640723e5d" providerId="ADAL" clId="{C09D45E3-F0B1-F041-9F40-D50B427E6714}" dt="2024-08-12T13:53:27.352" v="34" actId="1076"/>
          <ac:spMkLst>
            <pc:docMk/>
            <pc:sldMk cId="108351562" sldId="256"/>
            <ac:spMk id="2" creationId="{0FDE0246-9DC9-C6C8-DACC-6C745B6E0C1D}"/>
          </ac:spMkLst>
        </pc:spChg>
        <pc:spChg chg="mod">
          <ac:chgData name="Vagasky, Hannah" userId="5bf1f6f8-d157-4c97-a386-7e3640723e5d" providerId="ADAL" clId="{C09D45E3-F0B1-F041-9F40-D50B427E6714}" dt="2024-08-12T13:53:29.784" v="35" actId="1076"/>
          <ac:spMkLst>
            <pc:docMk/>
            <pc:sldMk cId="108351562" sldId="256"/>
            <ac:spMk id="3" creationId="{51CA1A2C-E0B5-D086-0712-0331486C1064}"/>
          </ac:spMkLst>
        </pc:spChg>
        <pc:picChg chg="add mod">
          <ac:chgData name="Vagasky, Hannah" userId="5bf1f6f8-d157-4c97-a386-7e3640723e5d" providerId="ADAL" clId="{C09D45E3-F0B1-F041-9F40-D50B427E6714}" dt="2024-08-14T13:49:27.655" v="196" actId="18331"/>
          <ac:picMkLst>
            <pc:docMk/>
            <pc:sldMk cId="108351562" sldId="256"/>
            <ac:picMk id="2050" creationId="{7DF28B26-21A6-A022-9C7D-92A6B0168721}"/>
          </ac:picMkLst>
        </pc:picChg>
      </pc:sldChg>
      <pc:sldChg chg="addSp modSp mod">
        <pc:chgData name="Vagasky, Hannah" userId="5bf1f6f8-d157-4c97-a386-7e3640723e5d" providerId="ADAL" clId="{C09D45E3-F0B1-F041-9F40-D50B427E6714}" dt="2024-08-12T13:46:15.544" v="30" actId="1076"/>
        <pc:sldMkLst>
          <pc:docMk/>
          <pc:sldMk cId="2409545730" sldId="257"/>
        </pc:sldMkLst>
        <pc:spChg chg="add mod">
          <ac:chgData name="Vagasky, Hannah" userId="5bf1f6f8-d157-4c97-a386-7e3640723e5d" providerId="ADAL" clId="{C09D45E3-F0B1-F041-9F40-D50B427E6714}" dt="2024-08-12T13:46:15.544" v="30" actId="1076"/>
          <ac:spMkLst>
            <pc:docMk/>
            <pc:sldMk cId="2409545730" sldId="257"/>
            <ac:spMk id="5" creationId="{7F68FCD4-F7B8-7D82-ED13-D7B0767B605B}"/>
          </ac:spMkLst>
        </pc:spChg>
        <pc:picChg chg="add mod">
          <ac:chgData name="Vagasky, Hannah" userId="5bf1f6f8-d157-4c97-a386-7e3640723e5d" providerId="ADAL" clId="{C09D45E3-F0B1-F041-9F40-D50B427E6714}" dt="2024-08-12T13:46:02.431" v="27" actId="1076"/>
          <ac:picMkLst>
            <pc:docMk/>
            <pc:sldMk cId="2409545730" sldId="257"/>
            <ac:picMk id="1026" creationId="{5D01C87D-ED31-B62F-A21E-5B3733C13BFB}"/>
          </ac:picMkLst>
        </pc:picChg>
        <pc:picChg chg="add mod">
          <ac:chgData name="Vagasky, Hannah" userId="5bf1f6f8-d157-4c97-a386-7e3640723e5d" providerId="ADAL" clId="{C09D45E3-F0B1-F041-9F40-D50B427E6714}" dt="2024-08-12T13:45:58.893" v="25" actId="1076"/>
          <ac:picMkLst>
            <pc:docMk/>
            <pc:sldMk cId="2409545730" sldId="257"/>
            <ac:picMk id="1028" creationId="{0FA9399C-A6F7-C3AE-B913-AA7CA6A64DA9}"/>
          </ac:picMkLst>
        </pc:picChg>
        <pc:picChg chg="add mod">
          <ac:chgData name="Vagasky, Hannah" userId="5bf1f6f8-d157-4c97-a386-7e3640723e5d" providerId="ADAL" clId="{C09D45E3-F0B1-F041-9F40-D50B427E6714}" dt="2024-08-12T13:45:54.382" v="23" actId="1076"/>
          <ac:picMkLst>
            <pc:docMk/>
            <pc:sldMk cId="2409545730" sldId="257"/>
            <ac:picMk id="1030" creationId="{1AB71734-38D6-4F1F-CF2A-AC183BD1FC85}"/>
          </ac:picMkLst>
        </pc:picChg>
      </pc:sldChg>
      <pc:sldChg chg="modSp mod">
        <pc:chgData name="Vagasky, Hannah" userId="5bf1f6f8-d157-4c97-a386-7e3640723e5d" providerId="ADAL" clId="{C09D45E3-F0B1-F041-9F40-D50B427E6714}" dt="2024-08-13T13:36:58.940" v="37" actId="20577"/>
        <pc:sldMkLst>
          <pc:docMk/>
          <pc:sldMk cId="447855424" sldId="258"/>
        </pc:sldMkLst>
        <pc:spChg chg="mod">
          <ac:chgData name="Vagasky, Hannah" userId="5bf1f6f8-d157-4c97-a386-7e3640723e5d" providerId="ADAL" clId="{C09D45E3-F0B1-F041-9F40-D50B427E6714}" dt="2024-08-13T13:36:58.940" v="37" actId="20577"/>
          <ac:spMkLst>
            <pc:docMk/>
            <pc:sldMk cId="447855424" sldId="258"/>
            <ac:spMk id="3" creationId="{8BFC82A4-8865-D642-DB1E-998A57F19167}"/>
          </ac:spMkLst>
        </pc:spChg>
      </pc:sldChg>
      <pc:sldChg chg="modSp mod">
        <pc:chgData name="Vagasky, Hannah" userId="5bf1f6f8-d157-4c97-a386-7e3640723e5d" providerId="ADAL" clId="{C09D45E3-F0B1-F041-9F40-D50B427E6714}" dt="2024-08-13T14:06:38.895" v="49" actId="1076"/>
        <pc:sldMkLst>
          <pc:docMk/>
          <pc:sldMk cId="3930465563" sldId="269"/>
        </pc:sldMkLst>
        <pc:picChg chg="mod">
          <ac:chgData name="Vagasky, Hannah" userId="5bf1f6f8-d157-4c97-a386-7e3640723e5d" providerId="ADAL" clId="{C09D45E3-F0B1-F041-9F40-D50B427E6714}" dt="2024-08-13T14:06:38.895" v="49" actId="1076"/>
          <ac:picMkLst>
            <pc:docMk/>
            <pc:sldMk cId="3930465563" sldId="269"/>
            <ac:picMk id="11" creationId="{354F88D3-714E-7964-1D7F-210DA2E11337}"/>
          </ac:picMkLst>
        </pc:picChg>
        <pc:picChg chg="mod">
          <ac:chgData name="Vagasky, Hannah" userId="5bf1f6f8-d157-4c97-a386-7e3640723e5d" providerId="ADAL" clId="{C09D45E3-F0B1-F041-9F40-D50B427E6714}" dt="2024-08-13T14:06:37.445" v="48" actId="1076"/>
          <ac:picMkLst>
            <pc:docMk/>
            <pc:sldMk cId="3930465563" sldId="269"/>
            <ac:picMk id="10242" creationId="{0A75473C-73B9-63F0-3514-66668B4BB53E}"/>
          </ac:picMkLst>
        </pc:picChg>
      </pc:sldChg>
      <pc:sldChg chg="addSp modSp mod">
        <pc:chgData name="Vagasky, Hannah" userId="5bf1f6f8-d157-4c97-a386-7e3640723e5d" providerId="ADAL" clId="{C09D45E3-F0B1-F041-9F40-D50B427E6714}" dt="2024-08-13T14:17:43.642" v="195" actId="1076"/>
        <pc:sldMkLst>
          <pc:docMk/>
          <pc:sldMk cId="1862179904" sldId="270"/>
        </pc:sldMkLst>
        <pc:spChg chg="mod">
          <ac:chgData name="Vagasky, Hannah" userId="5bf1f6f8-d157-4c97-a386-7e3640723e5d" providerId="ADAL" clId="{C09D45E3-F0B1-F041-9F40-D50B427E6714}" dt="2024-08-13T14:17:19.176" v="186" actId="1076"/>
          <ac:spMkLst>
            <pc:docMk/>
            <pc:sldMk cId="1862179904" sldId="270"/>
            <ac:spMk id="2" creationId="{C6F56FD5-B88B-3BDE-B4CB-27FE02F92B7C}"/>
          </ac:spMkLst>
        </pc:spChg>
        <pc:spChg chg="mod">
          <ac:chgData name="Vagasky, Hannah" userId="5bf1f6f8-d157-4c97-a386-7e3640723e5d" providerId="ADAL" clId="{C09D45E3-F0B1-F041-9F40-D50B427E6714}" dt="2024-08-13T14:17:24.663" v="189" actId="20577"/>
          <ac:spMkLst>
            <pc:docMk/>
            <pc:sldMk cId="1862179904" sldId="270"/>
            <ac:spMk id="3" creationId="{8BFC82A4-8865-D642-DB1E-998A57F19167}"/>
          </ac:spMkLst>
        </pc:spChg>
        <pc:picChg chg="mod">
          <ac:chgData name="Vagasky, Hannah" userId="5bf1f6f8-d157-4c97-a386-7e3640723e5d" providerId="ADAL" clId="{C09D45E3-F0B1-F041-9F40-D50B427E6714}" dt="2024-08-13T14:17:23.402" v="188" actId="1076"/>
          <ac:picMkLst>
            <pc:docMk/>
            <pc:sldMk cId="1862179904" sldId="270"/>
            <ac:picMk id="5" creationId="{C5BD9A32-6AE5-5074-D761-EAF5C9CCC3BA}"/>
          </ac:picMkLst>
        </pc:picChg>
        <pc:picChg chg="add mod">
          <ac:chgData name="Vagasky, Hannah" userId="5bf1f6f8-d157-4c97-a386-7e3640723e5d" providerId="ADAL" clId="{C09D45E3-F0B1-F041-9F40-D50B427E6714}" dt="2024-08-13T14:17:41.211" v="194" actId="1076"/>
          <ac:picMkLst>
            <pc:docMk/>
            <pc:sldMk cId="1862179904" sldId="270"/>
            <ac:picMk id="6" creationId="{C7717909-3E69-4EFF-8002-2BC81109AEA4}"/>
          </ac:picMkLst>
        </pc:picChg>
        <pc:picChg chg="mod">
          <ac:chgData name="Vagasky, Hannah" userId="5bf1f6f8-d157-4c97-a386-7e3640723e5d" providerId="ADAL" clId="{C09D45E3-F0B1-F041-9F40-D50B427E6714}" dt="2024-08-13T14:17:43.642" v="195" actId="1076"/>
          <ac:picMkLst>
            <pc:docMk/>
            <pc:sldMk cId="1862179904" sldId="270"/>
            <ac:picMk id="7" creationId="{37774A23-3A46-7845-FD7F-DDA800948939}"/>
          </ac:picMkLst>
        </pc:picChg>
      </pc:sldChg>
      <pc:sldChg chg="modSp mod">
        <pc:chgData name="Vagasky, Hannah" userId="5bf1f6f8-d157-4c97-a386-7e3640723e5d" providerId="ADAL" clId="{C09D45E3-F0B1-F041-9F40-D50B427E6714}" dt="2024-08-13T13:39:16.101" v="45" actId="20577"/>
        <pc:sldMkLst>
          <pc:docMk/>
          <pc:sldMk cId="2259332315" sldId="271"/>
        </pc:sldMkLst>
        <pc:spChg chg="mod">
          <ac:chgData name="Vagasky, Hannah" userId="5bf1f6f8-d157-4c97-a386-7e3640723e5d" providerId="ADAL" clId="{C09D45E3-F0B1-F041-9F40-D50B427E6714}" dt="2024-08-13T13:39:16.101" v="45" actId="20577"/>
          <ac:spMkLst>
            <pc:docMk/>
            <pc:sldMk cId="2259332315" sldId="271"/>
            <ac:spMk id="3" creationId="{8BFC82A4-8865-D642-DB1E-998A57F19167}"/>
          </ac:spMkLst>
        </pc:spChg>
      </pc:sldChg>
      <pc:sldChg chg="modSp mod">
        <pc:chgData name="Vagasky, Hannah" userId="5bf1f6f8-d157-4c97-a386-7e3640723e5d" providerId="ADAL" clId="{C09D45E3-F0B1-F041-9F40-D50B427E6714}" dt="2024-08-13T13:57:08.073" v="46" actId="20577"/>
        <pc:sldMkLst>
          <pc:docMk/>
          <pc:sldMk cId="2913153717" sldId="275"/>
        </pc:sldMkLst>
        <pc:spChg chg="mod">
          <ac:chgData name="Vagasky, Hannah" userId="5bf1f6f8-d157-4c97-a386-7e3640723e5d" providerId="ADAL" clId="{C09D45E3-F0B1-F041-9F40-D50B427E6714}" dt="2024-08-13T13:57:08.073" v="46" actId="20577"/>
          <ac:spMkLst>
            <pc:docMk/>
            <pc:sldMk cId="2913153717" sldId="275"/>
            <ac:spMk id="13" creationId="{958EF024-4093-1FD9-0F08-F5929552FDA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8855-E8CD-1A41-983D-44A5796266F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EF16-6DF1-6C41-8FDE-81D163A29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24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8855-E8CD-1A41-983D-44A5796266F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EF16-6DF1-6C41-8FDE-81D163A29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8855-E8CD-1A41-983D-44A5796266F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EF16-6DF1-6C41-8FDE-81D163A29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04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8855-E8CD-1A41-983D-44A5796266F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EF16-6DF1-6C41-8FDE-81D163A2951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8443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8855-E8CD-1A41-983D-44A5796266F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EF16-6DF1-6C41-8FDE-81D163A29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01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8855-E8CD-1A41-983D-44A5796266F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EF16-6DF1-6C41-8FDE-81D163A29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62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8855-E8CD-1A41-983D-44A5796266F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EF16-6DF1-6C41-8FDE-81D163A29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9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8855-E8CD-1A41-983D-44A5796266F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EF16-6DF1-6C41-8FDE-81D163A29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07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8855-E8CD-1A41-983D-44A5796266F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EF16-6DF1-6C41-8FDE-81D163A29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68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8855-E8CD-1A41-983D-44A5796266F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EF16-6DF1-6C41-8FDE-81D163A29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26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8855-E8CD-1A41-983D-44A5796266F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EF16-6DF1-6C41-8FDE-81D163A29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28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8855-E8CD-1A41-983D-44A5796266F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EF16-6DF1-6C41-8FDE-81D163A29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97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8855-E8CD-1A41-983D-44A5796266F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EF16-6DF1-6C41-8FDE-81D163A29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75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8855-E8CD-1A41-983D-44A5796266F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EF16-6DF1-6C41-8FDE-81D163A29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8855-E8CD-1A41-983D-44A5796266F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EF16-6DF1-6C41-8FDE-81D163A29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87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8855-E8CD-1A41-983D-44A5796266F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EF16-6DF1-6C41-8FDE-81D163A29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1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8855-E8CD-1A41-983D-44A5796266F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EF16-6DF1-6C41-8FDE-81D163A29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46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B178855-E8CD-1A41-983D-44A5796266FE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F2CEF16-6DF1-6C41-8FDE-81D163A29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4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8" r:id="rId1"/>
    <p:sldLayoutId id="2147484719" r:id="rId2"/>
    <p:sldLayoutId id="2147484720" r:id="rId3"/>
    <p:sldLayoutId id="2147484721" r:id="rId4"/>
    <p:sldLayoutId id="2147484722" r:id="rId5"/>
    <p:sldLayoutId id="2147484723" r:id="rId6"/>
    <p:sldLayoutId id="2147484724" r:id="rId7"/>
    <p:sldLayoutId id="2147484725" r:id="rId8"/>
    <p:sldLayoutId id="2147484726" r:id="rId9"/>
    <p:sldLayoutId id="2147484727" r:id="rId10"/>
    <p:sldLayoutId id="2147484728" r:id="rId11"/>
    <p:sldLayoutId id="2147484729" r:id="rId12"/>
    <p:sldLayoutId id="2147484730" r:id="rId13"/>
    <p:sldLayoutId id="2147484731" r:id="rId14"/>
    <p:sldLayoutId id="2147484732" r:id="rId15"/>
    <p:sldLayoutId id="2147484733" r:id="rId16"/>
    <p:sldLayoutId id="2147484734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hyperlink" Target="https://news.ucar.edu/3993/radars-next-phase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ssl.noaa.gov/tools/radar/" TargetMode="External"/><Relationship Id="rId5" Type="http://schemas.openxmlformats.org/officeDocument/2006/relationships/hyperlink" Target="https://global.jaxa.jp/countdown/f23/overview/gpm_e.html" TargetMode="Externa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Bow_echo_diagram.svg" TargetMode="External"/><Relationship Id="rId4" Type="http://schemas.openxmlformats.org/officeDocument/2006/relationships/hyperlink" Target="https://www.spc.noaa.gov/misc/AbtDerechos/casepages/apr202011page.ht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-education.psu.edu/meteo3/l9_p9.html" TargetMode="External"/><Relationship Id="rId5" Type="http://schemas.openxmlformats.org/officeDocument/2006/relationships/hyperlink" Target="https://www.ustornadoes.com/2013/02/14/understanding-basic-tornadic-radar-signatures/" TargetMode="Externa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ather.gov/lmk/nws_radar_dualpol_tordebris" TargetMode="External"/><Relationship Id="rId4" Type="http://schemas.openxmlformats.org/officeDocument/2006/relationships/hyperlink" Target="https://www.noaa.gov/jetstream/velocit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7" Type="http://schemas.openxmlformats.org/officeDocument/2006/relationships/hyperlink" Target="https://x.com/NWSSanAntonio/status/447911878635708416" TargetMode="External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darscope.zendesk.com/hc/en-us/articles/4416722636946-Biological-Scatter-What-You-Can-See-On-Radar-Other-Than-Rain" TargetMode="External"/><Relationship Id="rId5" Type="http://schemas.openxmlformats.org/officeDocument/2006/relationships/hyperlink" Target="https://www.weather.gov/iln/birds" TargetMode="Externa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ceq.texas.gov/downloads/air-quality/research/reports/misc/5822345974015-20240626-planetary-boundary-layer-pbl-verification-with-2022-tracer-aq-field-study-data.pdf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morrow.io/blog/tomorrow-io-announces-successful-precipitation-scans-from-its-space-radars/" TargetMode="External"/><Relationship Id="rId7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congress.gov/bill/118th-congress/house-bill/6093/text/ih#toc-HA36573D5DAC24FFA91DFFFE25CF1771A" TargetMode="External"/><Relationship Id="rId4" Type="http://schemas.openxmlformats.org/officeDocument/2006/relationships/hyperlink" Target="https://www.bizjournals.com/louisville/inno/stories/news/2024/01/24/climavision-radar-install-weather-tech-dry-ridge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eather.cod.edu/satrad/?parms=continental-conus-comp_radar-24-0-100-1&amp;checked=map&amp;colorbar=undefined" TargetMode="External"/><Relationship Id="rId2" Type="http://schemas.openxmlformats.org/officeDocument/2006/relationships/hyperlink" Target="https://radar.weather.gov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mposite_reflectivity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www.kfyrtv.com/2022/06/27/morse-code-weather-how-weather-radar-creates-3-d-picture-atmosphere-detect-precipitati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dar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Weather_radar#History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hyperlink" Target="https://upload.wikimedia.org/wikipedia/commons/e/e4/NEXRAD_map.jpg" TargetMode="External"/><Relationship Id="rId7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eather.gov/abq/radarslep" TargetMode="External"/><Relationship Id="rId5" Type="http://schemas.openxmlformats.org/officeDocument/2006/relationships/hyperlink" Target="https://www.heraldandnews.com/news/oregon/noaa-seeks-funding-to-repair-weather-radar-on-mount-ashland/article_1b94efcf-06e5-5cba-8a8d-9164db05dc78.html" TargetMode="External"/><Relationship Id="rId4" Type="http://schemas.openxmlformats.org/officeDocument/2006/relationships/hyperlink" Target="https://www.farmforum.net/story/news/2022/06/24/nws-upgrades-sioux-falls-radar-expects-downtime-last-another-week/7722778001/" TargetMode="External"/><Relationship Id="rId9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0246-9DC9-C6C8-DACC-6C745B6E0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974214"/>
            <a:ext cx="8689976" cy="1371599"/>
          </a:xfrm>
        </p:spPr>
        <p:txBody>
          <a:bodyPr anchor="b">
            <a:normAutofit fontScale="90000"/>
          </a:bodyPr>
          <a:lstStyle/>
          <a:p>
            <a:r>
              <a:rPr lang="en-US" cap="none" dirty="0">
                <a:latin typeface="Arial Rounded MT Bold" panose="020F0704030504030204" pitchFamily="34" charset="77"/>
                <a:ea typeface="Roboto" panose="02000000000000000000" pitchFamily="2" charset="0"/>
              </a:rPr>
              <a:t>Introduction to Weather Radars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A1A2C-E0B5-D086-0712-0331486C1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3926" y="2743200"/>
            <a:ext cx="8689976" cy="13715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cap="none" dirty="0">
                <a:solidFill>
                  <a:schemeClr val="tx1"/>
                </a:solidFill>
                <a:latin typeface="Arial Rounded MT Bold" panose="020F0704030504030204" pitchFamily="34" charset="77"/>
              </a:rPr>
              <a:t>Hannah Vagasky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cap="none" dirty="0">
              <a:latin typeface="Arial Rounded MT Bold" panose="020F0704030504030204" pitchFamily="34" charset="7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700" cap="none" dirty="0">
                <a:latin typeface="Arial Rounded MT Bold" panose="020F0704030504030204" pitchFamily="34" charset="77"/>
              </a:rPr>
              <a:t>AER Lunch &amp; Learn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700" cap="none" dirty="0">
                <a:latin typeface="Arial Rounded MT Bold" panose="020F0704030504030204" pitchFamily="34" charset="77"/>
              </a:rPr>
              <a:t>August 13, 2024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F28B26-21A6-A022-9C7D-92A6B0168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14875"/>
            <a:ext cx="12192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51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6FD5-B88B-3BDE-B4CB-27FE02F9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94596"/>
          </a:xfrm>
        </p:spPr>
        <p:txBody>
          <a:bodyPr/>
          <a:lstStyle/>
          <a:p>
            <a:r>
              <a:rPr lang="en-US" cap="none" dirty="0">
                <a:latin typeface="Arial Rounded MT Bold" panose="020F0704030504030204" pitchFamily="34" charset="77"/>
              </a:rPr>
              <a:t>Types of Radar: Different Wavelengths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C82A4-8865-D642-DB1E-998A57F191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621972"/>
            <a:ext cx="10363826" cy="4169228"/>
          </a:xfrm>
        </p:spPr>
        <p:txBody>
          <a:bodyPr/>
          <a:lstStyle/>
          <a:p>
            <a:r>
              <a:rPr lang="en-US" cap="none" dirty="0">
                <a:latin typeface="Arial Rounded MT Bold" panose="020F0704030504030204" pitchFamily="34" charset="77"/>
              </a:rPr>
              <a:t>A range of radio wavelengths can be used in weather radars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The range of wavelengths used is broken into “radar bands”</a:t>
            </a:r>
          </a:p>
          <a:p>
            <a:pPr lvl="2"/>
            <a:r>
              <a:rPr lang="en-US" cap="none" dirty="0">
                <a:latin typeface="Arial Rounded MT Bold" panose="020F0704030504030204" pitchFamily="34" charset="77"/>
              </a:rPr>
              <a:t>The NEXRAD network is S – Band 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Each band has strengths and weaknesses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24ABAC5-01DB-5B21-E6C7-1C7C3CEB90C1}"/>
              </a:ext>
            </a:extLst>
          </p:cNvPr>
          <p:cNvGrpSpPr/>
          <p:nvPr/>
        </p:nvGrpSpPr>
        <p:grpSpPr>
          <a:xfrm>
            <a:off x="913774" y="3434438"/>
            <a:ext cx="9746062" cy="3031673"/>
            <a:chOff x="913774" y="3118754"/>
            <a:chExt cx="9746062" cy="303167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34CA5E-26A2-6445-3324-A92D718926BB}"/>
                </a:ext>
              </a:extLst>
            </p:cNvPr>
            <p:cNvSpPr/>
            <p:nvPr/>
          </p:nvSpPr>
          <p:spPr>
            <a:xfrm>
              <a:off x="1262741" y="3118754"/>
              <a:ext cx="9214760" cy="30316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Graphical user interface, application, table, Excel&#10;&#10;Description automatically generated">
              <a:extLst>
                <a:ext uri="{FF2B5EF4-FFF2-40B4-BE49-F238E27FC236}">
                  <a16:creationId xmlns:a16="http://schemas.microsoft.com/office/drawing/2014/main" id="{4D577117-1844-D8E6-3195-E59F5C646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20356" y="3173184"/>
              <a:ext cx="6426200" cy="99060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A8CAFF-0C15-321F-7AAA-D84408F0D933}"/>
                </a:ext>
              </a:extLst>
            </p:cNvPr>
            <p:cNvSpPr txBox="1"/>
            <p:nvPr/>
          </p:nvSpPr>
          <p:spPr>
            <a:xfrm>
              <a:off x="7617280" y="4290747"/>
              <a:ext cx="3042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Sensitive to small drops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F399C3-BA17-CF7D-A21C-978356C1CCBD}"/>
                </a:ext>
              </a:extLst>
            </p:cNvPr>
            <p:cNvSpPr txBox="1"/>
            <p:nvPr/>
          </p:nvSpPr>
          <p:spPr>
            <a:xfrm>
              <a:off x="2246991" y="4304142"/>
              <a:ext cx="3603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reliably detect large particles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474F5F-FB8D-5A6B-42A5-28DB969A5079}"/>
                </a:ext>
              </a:extLst>
            </p:cNvPr>
            <p:cNvSpPr txBox="1"/>
            <p:nvPr/>
          </p:nvSpPr>
          <p:spPr>
            <a:xfrm>
              <a:off x="7617280" y="4931228"/>
              <a:ext cx="2476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Obscured by heavy rain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691B2B-0FCD-B6A5-FC60-B80B4AF7EF89}"/>
                </a:ext>
              </a:extLst>
            </p:cNvPr>
            <p:cNvSpPr txBox="1"/>
            <p:nvPr/>
          </p:nvSpPr>
          <p:spPr>
            <a:xfrm>
              <a:off x="2246991" y="4912569"/>
              <a:ext cx="347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penetrate heavy precipitation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6ADD38-24D0-7640-014A-763DB3A25D8E}"/>
                </a:ext>
              </a:extLst>
            </p:cNvPr>
            <p:cNvSpPr txBox="1"/>
            <p:nvPr/>
          </p:nvSpPr>
          <p:spPr>
            <a:xfrm>
              <a:off x="7617280" y="5447835"/>
              <a:ext cx="29146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Requires smaller antenna and less power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10A5AD-553F-723A-4E17-C0A017F9B19B}"/>
                </a:ext>
              </a:extLst>
            </p:cNvPr>
            <p:cNvSpPr txBox="1"/>
            <p:nvPr/>
          </p:nvSpPr>
          <p:spPr>
            <a:xfrm>
              <a:off x="2246990" y="5471627"/>
              <a:ext cx="33264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Requires larger antenna and more power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2D345C-71F5-63FD-7DE5-BD23520B0DC1}"/>
                </a:ext>
              </a:extLst>
            </p:cNvPr>
            <p:cNvSpPr txBox="1"/>
            <p:nvPr/>
          </p:nvSpPr>
          <p:spPr>
            <a:xfrm>
              <a:off x="913774" y="3345318"/>
              <a:ext cx="228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/>
                <a:t>Radar Frequencies and Bands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9D21F86-C8B2-2660-384F-7099CAA511EA}"/>
                </a:ext>
              </a:extLst>
            </p:cNvPr>
            <p:cNvCxnSpPr/>
            <p:nvPr/>
          </p:nvCxnSpPr>
          <p:spPr>
            <a:xfrm flipV="1">
              <a:off x="5720160" y="4475413"/>
              <a:ext cx="1671240" cy="1339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5BFD093-4B8F-ECEF-650C-B54741C0A1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9826" y="5115894"/>
              <a:ext cx="1701574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41C0B49-94F4-6A05-B7EE-4FDCE1424B7F}"/>
                </a:ext>
              </a:extLst>
            </p:cNvPr>
            <p:cNvCxnSpPr/>
            <p:nvPr/>
          </p:nvCxnSpPr>
          <p:spPr>
            <a:xfrm flipV="1">
              <a:off x="5720160" y="5781397"/>
              <a:ext cx="1671240" cy="1339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8266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6FD5-B88B-3BDE-B4CB-27FE02F9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94596"/>
          </a:xfrm>
        </p:spPr>
        <p:txBody>
          <a:bodyPr/>
          <a:lstStyle/>
          <a:p>
            <a:r>
              <a:rPr lang="en-US" cap="none" dirty="0">
                <a:latin typeface="Arial Rounded MT Bold" panose="020F0704030504030204" pitchFamily="34" charset="77"/>
              </a:rPr>
              <a:t>Types of Radar: Mobile and Satellite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C82A4-8865-D642-DB1E-998A57F191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621972"/>
            <a:ext cx="10363826" cy="559448"/>
          </a:xfrm>
        </p:spPr>
        <p:txBody>
          <a:bodyPr/>
          <a:lstStyle/>
          <a:p>
            <a:r>
              <a:rPr lang="en-US" cap="none" dirty="0">
                <a:latin typeface="Arial Rounded MT Bold" panose="020F0704030504030204" pitchFamily="34" charset="77"/>
              </a:rPr>
              <a:t>Diverse group of instruments in terms of mobility/platform and wavelength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5F2A2-36E4-AB7D-C0AB-C55801E26B54}"/>
              </a:ext>
            </a:extLst>
          </p:cNvPr>
          <p:cNvSpPr txBox="1"/>
          <p:nvPr/>
        </p:nvSpPr>
        <p:spPr>
          <a:xfrm>
            <a:off x="955541" y="2301168"/>
            <a:ext cx="110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Largest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FF4C25-B0E5-10EB-9979-2E6E2917AE35}"/>
              </a:ext>
            </a:extLst>
          </p:cNvPr>
          <p:cNvSpPr txBox="1"/>
          <p:nvPr/>
        </p:nvSpPr>
        <p:spPr>
          <a:xfrm>
            <a:off x="9881187" y="2311893"/>
            <a:ext cx="110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Smallest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F2A8D1-BC07-7251-3691-D4198E9247F3}"/>
              </a:ext>
            </a:extLst>
          </p:cNvPr>
          <p:cNvCxnSpPr>
            <a:cxnSpLocks/>
          </p:cNvCxnSpPr>
          <p:nvPr/>
        </p:nvCxnSpPr>
        <p:spPr>
          <a:xfrm>
            <a:off x="2144939" y="2496559"/>
            <a:ext cx="74893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S-Pol in Brazil monitors an approaching storm">
            <a:extLst>
              <a:ext uri="{FF2B5EF4-FFF2-40B4-BE49-F238E27FC236}">
                <a16:creationId xmlns:a16="http://schemas.microsoft.com/office/drawing/2014/main" id="{9185AC25-188F-A984-A8E1-298A1200A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2359" y="3152729"/>
            <a:ext cx="2252172" cy="16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CB434F-4204-461D-E586-6F457B124C88}"/>
              </a:ext>
            </a:extLst>
          </p:cNvPr>
          <p:cNvSpPr txBox="1"/>
          <p:nvPr/>
        </p:nvSpPr>
        <p:spPr>
          <a:xfrm>
            <a:off x="172679" y="4905956"/>
            <a:ext cx="2418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Stationary, ”easily” transportable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Ex: NCAR S-Pol (S – Band)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C5567-F718-EE0A-1B5E-3CAF3A2E01B0}"/>
              </a:ext>
            </a:extLst>
          </p:cNvPr>
          <p:cNvSpPr txBox="1"/>
          <p:nvPr/>
        </p:nvSpPr>
        <p:spPr>
          <a:xfrm>
            <a:off x="3075718" y="4978925"/>
            <a:ext cx="2813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Truck Mounted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Ex: SMART-R and NOXP (X – Band)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6286B-2474-E2D6-0BB4-380D6CC7D5EB}"/>
              </a:ext>
            </a:extLst>
          </p:cNvPr>
          <p:cNvSpPr txBox="1"/>
          <p:nvPr/>
        </p:nvSpPr>
        <p:spPr>
          <a:xfrm>
            <a:off x="8741229" y="4880585"/>
            <a:ext cx="3450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Satellite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Ex: NASA GPM Precipitation Radar (Ku- &amp; Ka- Band)</a:t>
            </a:r>
          </a:p>
        </p:txBody>
      </p:sp>
      <p:pic>
        <p:nvPicPr>
          <p:cNvPr id="13" name="Picture 12" descr="A picture containing text, sky, outdoor, aircraft&#10;&#10;Description automatically generated">
            <a:extLst>
              <a:ext uri="{FF2B5EF4-FFF2-40B4-BE49-F238E27FC236}">
                <a16:creationId xmlns:a16="http://schemas.microsoft.com/office/drawing/2014/main" id="{0EA2F40A-6F7A-0EB8-1EEC-A1E48801B6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5719" y="3110274"/>
            <a:ext cx="2813905" cy="1770311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3215A6-6475-9470-B7E6-5C63D9E7FF05}"/>
              </a:ext>
            </a:extLst>
          </p:cNvPr>
          <p:cNvSpPr txBox="1">
            <a:spLocks/>
          </p:cNvSpPr>
          <p:nvPr/>
        </p:nvSpPr>
        <p:spPr>
          <a:xfrm>
            <a:off x="2026972" y="6043570"/>
            <a:ext cx="7607338" cy="559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latin typeface="Arial Rounded MT Bold" panose="020F0704030504030204" pitchFamily="34" charset="77"/>
              </a:rPr>
              <a:t>Very active research area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A85A12F-FFDF-DD6A-4066-E40CEE2B72D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8780" y="2950026"/>
            <a:ext cx="3056483" cy="19029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8407F8-5FAA-97C9-CDC5-CBB03D373450}"/>
              </a:ext>
            </a:extLst>
          </p:cNvPr>
          <p:cNvSpPr txBox="1"/>
          <p:nvPr/>
        </p:nvSpPr>
        <p:spPr>
          <a:xfrm>
            <a:off x="84841" y="6588514"/>
            <a:ext cx="11870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https://global.jaxa.jp/countdown/f23/overview/gpm_e.html</a:t>
            </a:r>
            <a:r>
              <a:rPr lang="en-US" sz="1000" dirty="0"/>
              <a:t>, </a:t>
            </a:r>
            <a:r>
              <a:rPr lang="en-US" sz="1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https://www.nssl.noaa.gov/tools/radar/</a:t>
            </a:r>
            <a:r>
              <a:rPr lang="en-US" sz="1000" dirty="0"/>
              <a:t>, </a:t>
            </a:r>
            <a:r>
              <a:rPr lang="en-US" sz="1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https://news.ucar.edu/3993/radars-next-phase</a:t>
            </a:r>
            <a:r>
              <a:rPr lang="en-US" sz="1000" dirty="0"/>
              <a:t>, https://</a:t>
            </a:r>
            <a:r>
              <a:rPr lang="en-US" sz="1000" dirty="0" err="1"/>
              <a:t>amt.copernicus.org</a:t>
            </a:r>
            <a:r>
              <a:rPr lang="en-US" sz="1000" dirty="0"/>
              <a:t>/articles/13/4521/2020/#&amp;gid=1&amp;pid=1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0AE29D-FBF2-0EE5-EB38-E10B4E04E45C}"/>
              </a:ext>
            </a:extLst>
          </p:cNvPr>
          <p:cNvSpPr txBox="1"/>
          <p:nvPr/>
        </p:nvSpPr>
        <p:spPr>
          <a:xfrm>
            <a:off x="6230950" y="4989364"/>
            <a:ext cx="2512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Aircraft Mounted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Ex: NASA APAR-2 (Ku- &amp; Ka- Band)</a:t>
            </a:r>
          </a:p>
        </p:txBody>
      </p:sp>
      <p:pic>
        <p:nvPicPr>
          <p:cNvPr id="21" name="Picture 2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2C5921F-F620-8169-5EE4-4CED7BD53CB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202" y="2867679"/>
            <a:ext cx="1973700" cy="201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4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6FD5-B88B-3BDE-B4CB-27FE02F9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97005"/>
            <a:ext cx="10364451" cy="894596"/>
          </a:xfrm>
        </p:spPr>
        <p:txBody>
          <a:bodyPr/>
          <a:lstStyle/>
          <a:p>
            <a:r>
              <a:rPr lang="en-US" cap="none" dirty="0">
                <a:latin typeface="Arial Rounded MT Bold" panose="020F0704030504030204" pitchFamily="34" charset="77"/>
              </a:rPr>
              <a:t>Weather Radar Analysis: Bow Echo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821CB4DC-967B-00F9-95D8-066B558905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485" y="3121568"/>
            <a:ext cx="4489683" cy="308047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4B392ADA-FFE2-FF61-7FFD-ECF5E5BE9A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1860" y="2931769"/>
            <a:ext cx="3864580" cy="34719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4BE921-14FC-69D9-CA76-BB6C318C2A5E}"/>
              </a:ext>
            </a:extLst>
          </p:cNvPr>
          <p:cNvSpPr txBox="1"/>
          <p:nvPr/>
        </p:nvSpPr>
        <p:spPr>
          <a:xfrm>
            <a:off x="0" y="6455001"/>
            <a:ext cx="11473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https://www.spc.noaa.gov/misc/AbtDerechos/casepages/apr202011page.htm</a:t>
            </a:r>
            <a:r>
              <a:rPr lang="en-US" sz="1000" dirty="0"/>
              <a:t>, </a:t>
            </a:r>
            <a:r>
              <a:rPr lang="en-US" sz="1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https://commons.wikimedia.org/wiki/File:Bow_echo_diagram.svg</a:t>
            </a:r>
            <a:r>
              <a:rPr lang="en-US" sz="1000" dirty="0"/>
              <a:t>, https://</a:t>
            </a:r>
            <a:r>
              <a:rPr lang="en-US" sz="1000" dirty="0" err="1"/>
              <a:t>en.wikipedia.org</a:t>
            </a:r>
            <a:r>
              <a:rPr lang="en-US" sz="1000" dirty="0"/>
              <a:t>/wiki/Derecho#:~:text=A%20derecho%20(%2F%CB%88d%C9%9B,as%20a%20mesoscale%20convective%20system.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58EF024-4093-1FD9-0F08-F5929552FDA7}"/>
              </a:ext>
            </a:extLst>
          </p:cNvPr>
          <p:cNvSpPr txBox="1">
            <a:spLocks/>
          </p:cNvSpPr>
          <p:nvPr/>
        </p:nvSpPr>
        <p:spPr>
          <a:xfrm>
            <a:off x="1109716" y="1291601"/>
            <a:ext cx="10363826" cy="15664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latin typeface="Arial Rounded MT Bold" panose="020F0704030504030204" pitchFamily="34" charset="77"/>
              </a:rPr>
              <a:t>Bow Echo = Line of storms that arches outward in the direction it is moving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Often associated with strong straight-line winds, tornadoes are also possible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May be classified as a derecho if it meets duration and intensity requirements </a:t>
            </a:r>
          </a:p>
          <a:p>
            <a:pPr lvl="2"/>
            <a:r>
              <a:rPr lang="en-US" cap="none" dirty="0">
                <a:latin typeface="Arial Rounded MT Bold" panose="020F0704030504030204" pitchFamily="34" charset="77"/>
              </a:rPr>
              <a:t>Must persist for at least 400 mi, have 58 mph wind gusts along most of its length, and have several, well separated pockets of 78 mph gusts</a:t>
            </a:r>
          </a:p>
        </p:txBody>
      </p:sp>
    </p:spTree>
    <p:extLst>
      <p:ext uri="{BB962C8B-B14F-4D97-AF65-F5344CB8AC3E}">
        <p14:creationId xmlns:p14="http://schemas.microsoft.com/office/powerpoint/2010/main" val="2913153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01F9FB1-BD42-EB86-2EFA-B21B91EE6047}"/>
              </a:ext>
            </a:extLst>
          </p:cNvPr>
          <p:cNvSpPr/>
          <p:nvPr/>
        </p:nvSpPr>
        <p:spPr>
          <a:xfrm>
            <a:off x="483803" y="3946277"/>
            <a:ext cx="4566942" cy="2631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56FD5-B88B-3BDE-B4CB-27FE02F9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57261"/>
            <a:ext cx="10364451" cy="894596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latin typeface="Arial Rounded MT Bold" panose="020F0704030504030204" pitchFamily="34" charset="77"/>
              </a:rPr>
              <a:t>Weather Radar Analysis: </a:t>
            </a:r>
            <a:br>
              <a:rPr lang="en-US" cap="none" dirty="0">
                <a:latin typeface="Arial Rounded MT Bold" panose="020F0704030504030204" pitchFamily="34" charset="77"/>
              </a:rPr>
            </a:br>
            <a:r>
              <a:rPr lang="en-US" cap="none" dirty="0">
                <a:latin typeface="Arial Rounded MT Bold" panose="020F0704030504030204" pitchFamily="34" charset="77"/>
              </a:rPr>
              <a:t>Super Cells and Hook Echo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C82A4-8865-D642-DB1E-998A57F191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06072"/>
            <a:ext cx="10363826" cy="4169228"/>
          </a:xfrm>
        </p:spPr>
        <p:txBody>
          <a:bodyPr/>
          <a:lstStyle/>
          <a:p>
            <a:r>
              <a:rPr lang="en-US" cap="none" dirty="0">
                <a:latin typeface="Arial Rounded MT Bold" panose="020F0704030504030204" pitchFamily="34" charset="77"/>
              </a:rPr>
              <a:t>Super cell = A storm that contains a deep, rotating updraft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Least common type of thunderstorm, but most destructive</a:t>
            </a:r>
          </a:p>
          <a:p>
            <a:pPr lvl="2"/>
            <a:r>
              <a:rPr lang="en-US" cap="none" dirty="0">
                <a:latin typeface="Arial Rounded MT Bold" panose="020F0704030504030204" pitchFamily="34" charset="77"/>
              </a:rPr>
              <a:t>Can produce strong tornadoes and large hail</a:t>
            </a:r>
          </a:p>
          <a:p>
            <a:r>
              <a:rPr lang="en-US" cap="none" dirty="0">
                <a:latin typeface="Arial Rounded MT Bold" panose="020F0704030504030204" pitchFamily="34" charset="77"/>
              </a:rPr>
              <a:t>A hook echo is a reflectivity appendage that results from precipitation being wrapped around the back of the rotating updraft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This is the most likely location for a tornado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256AB41-7BFB-451F-15E4-4DCB4A95DE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210" y="3347576"/>
            <a:ext cx="3635078" cy="2802185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7F4B0D34-1883-943D-C681-60A543046A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590288" y="4325476"/>
            <a:ext cx="1969323" cy="2083041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1A1B67D4-10B0-D6D1-C48C-C5FAC43EAC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0023" y="4325476"/>
            <a:ext cx="2245366" cy="20830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B4F55F-9837-737E-AAAB-F53D0E95AE17}"/>
              </a:ext>
            </a:extLst>
          </p:cNvPr>
          <p:cNvSpPr txBox="1"/>
          <p:nvPr/>
        </p:nvSpPr>
        <p:spPr>
          <a:xfrm>
            <a:off x="4478803" y="6601247"/>
            <a:ext cx="7850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https://www.ustornadoes.com/2013/02/14/understanding-basic-tornadic-radar-signatures/</a:t>
            </a:r>
            <a:r>
              <a:rPr lang="en-US" sz="1000" dirty="0"/>
              <a:t>, </a:t>
            </a:r>
            <a:r>
              <a:rPr lang="en-US" sz="1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https://www.e-education.psu.edu/meteo3/l9_p9.html</a:t>
            </a:r>
            <a:r>
              <a:rPr lang="en-US" sz="1000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6365C2-DDE6-BB5C-A74F-B0F794DB5A65}"/>
              </a:ext>
            </a:extLst>
          </p:cNvPr>
          <p:cNvSpPr/>
          <p:nvPr/>
        </p:nvSpPr>
        <p:spPr>
          <a:xfrm>
            <a:off x="7874568" y="5762060"/>
            <a:ext cx="290556" cy="337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D30D92-616A-D810-EBEC-45FD76AF5617}"/>
              </a:ext>
            </a:extLst>
          </p:cNvPr>
          <p:cNvSpPr/>
          <p:nvPr/>
        </p:nvSpPr>
        <p:spPr>
          <a:xfrm>
            <a:off x="11090030" y="5961354"/>
            <a:ext cx="368534" cy="172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CB716F-5A6F-3B12-2CDE-9CFC5650F278}"/>
              </a:ext>
            </a:extLst>
          </p:cNvPr>
          <p:cNvSpPr txBox="1"/>
          <p:nvPr/>
        </p:nvSpPr>
        <p:spPr>
          <a:xfrm>
            <a:off x="8405447" y="5498289"/>
            <a:ext cx="52167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Updraft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D16704-3387-EE86-8E78-3A3CB1884EAD}"/>
              </a:ext>
            </a:extLst>
          </p:cNvPr>
          <p:cNvSpPr txBox="1"/>
          <p:nvPr/>
        </p:nvSpPr>
        <p:spPr>
          <a:xfrm>
            <a:off x="9386987" y="5633922"/>
            <a:ext cx="198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Model of a Super Cell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A65011-B46E-ECA3-BA40-224CC828E9BF}"/>
              </a:ext>
            </a:extLst>
          </p:cNvPr>
          <p:cNvSpPr txBox="1"/>
          <p:nvPr/>
        </p:nvSpPr>
        <p:spPr>
          <a:xfrm>
            <a:off x="532537" y="3989879"/>
            <a:ext cx="4518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Observed Super Cell on April 27, 2011, in North Carolina</a:t>
            </a:r>
          </a:p>
        </p:txBody>
      </p:sp>
    </p:spTree>
    <p:extLst>
      <p:ext uri="{BB962C8B-B14F-4D97-AF65-F5344CB8AC3E}">
        <p14:creationId xmlns:p14="http://schemas.microsoft.com/office/powerpoint/2010/main" val="594594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6FD5-B88B-3BDE-B4CB-27FE02F9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72204"/>
            <a:ext cx="10364451" cy="894596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latin typeface="Arial Rounded MT Bold" panose="020F0704030504030204" pitchFamily="34" charset="77"/>
              </a:rPr>
              <a:t>Weather Radar Analysis: </a:t>
            </a:r>
            <a:br>
              <a:rPr lang="en-US" cap="none" dirty="0">
                <a:latin typeface="Arial Rounded MT Bold" panose="020F0704030504030204" pitchFamily="34" charset="77"/>
              </a:rPr>
            </a:br>
            <a:r>
              <a:rPr lang="en-US" cap="none" dirty="0">
                <a:latin typeface="Arial Rounded MT Bold" panose="020F0704030504030204" pitchFamily="34" charset="77"/>
              </a:rPr>
              <a:t>Tornado Signatures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C82A4-8865-D642-DB1E-998A57F191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-391057" y="1278767"/>
            <a:ext cx="8125627" cy="5963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cap="none" dirty="0">
                <a:latin typeface="Arial Rounded MT Bold" panose="020F0704030504030204" pitchFamily="34" charset="77"/>
              </a:rPr>
              <a:t>Tornado Vortex Signature / Velocity Couplet 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A tight couplet of strong winds away from and towards the radar 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Often associated with a rotating updrafts (not the actual tornado)</a:t>
            </a:r>
          </a:p>
          <a:p>
            <a:pPr lvl="2"/>
            <a:r>
              <a:rPr lang="en-US" cap="none" dirty="0">
                <a:latin typeface="Arial Rounded MT Bold" panose="020F0704030504030204" pitchFamily="34" charset="77"/>
              </a:rPr>
              <a:t>The radar beam is often too high or the tornado is too small to be directly observed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A tornado is possible, but not guaranteed </a:t>
            </a:r>
          </a:p>
          <a:p>
            <a:pPr marL="0" indent="0" algn="ctr">
              <a:buNone/>
            </a:pPr>
            <a:endParaRPr lang="en-US" b="1" u="sng" cap="none" dirty="0">
              <a:latin typeface="Arial Rounded MT Bold" panose="020F0704030504030204" pitchFamily="34" charset="77"/>
            </a:endParaRPr>
          </a:p>
          <a:p>
            <a:pPr marL="0" indent="0" algn="ctr">
              <a:buNone/>
            </a:pPr>
            <a:r>
              <a:rPr lang="en-US" b="1" u="sng" cap="none" dirty="0">
                <a:latin typeface="Arial Rounded MT Bold" panose="020F0704030504030204" pitchFamily="34" charset="77"/>
              </a:rPr>
              <a:t>Tornado Debris Signature / Tornado Debris Ball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One of the polarimetric variables has decreased values when non-meteorological particles are detected (cross correlation coefficient)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A debris signature occurs when this variable has decreased values in a region with high reflectivity and a velocity couplet</a:t>
            </a:r>
          </a:p>
          <a:p>
            <a:pPr lvl="2"/>
            <a:r>
              <a:rPr lang="en-US" cap="none" dirty="0">
                <a:latin typeface="Arial Rounded MT Bold" panose="020F0704030504030204" pitchFamily="34" charset="77"/>
              </a:rPr>
              <a:t>Indicative of a tornado causing destruction</a:t>
            </a:r>
          </a:p>
        </p:txBody>
      </p:sp>
      <p:pic>
        <p:nvPicPr>
          <p:cNvPr id="5" name="Picture 4" descr="A picture containing text, grass, colorful, bright&#10;&#10;Description automatically generated">
            <a:extLst>
              <a:ext uri="{FF2B5EF4-FFF2-40B4-BE49-F238E27FC236}">
                <a16:creationId xmlns:a16="http://schemas.microsoft.com/office/drawing/2014/main" id="{7D790E1C-DEC0-181B-F0BD-026423202F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9706" y="1268871"/>
            <a:ext cx="4279900" cy="2395632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A6DFAD78-09B4-290F-DF4C-B8C953CF7A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8117" y="4001675"/>
            <a:ext cx="3604250" cy="255874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27B3CC2-8E4B-F142-0E1B-56456D4BCABB}"/>
              </a:ext>
            </a:extLst>
          </p:cNvPr>
          <p:cNvSpPr/>
          <p:nvPr/>
        </p:nvSpPr>
        <p:spPr>
          <a:xfrm>
            <a:off x="10148154" y="4751614"/>
            <a:ext cx="469900" cy="4572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23EA40-8288-B9D2-2393-920398F25918}"/>
              </a:ext>
            </a:extLst>
          </p:cNvPr>
          <p:cNvSpPr/>
          <p:nvPr/>
        </p:nvSpPr>
        <p:spPr>
          <a:xfrm>
            <a:off x="8137499" y="6056619"/>
            <a:ext cx="469900" cy="4572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F18716-A2E2-45F3-188F-41A876E27EE1}"/>
              </a:ext>
            </a:extLst>
          </p:cNvPr>
          <p:cNvSpPr/>
          <p:nvPr/>
        </p:nvSpPr>
        <p:spPr>
          <a:xfrm>
            <a:off x="8186164" y="4710632"/>
            <a:ext cx="469900" cy="4572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A7CB0-3F4A-78FB-9089-F6BB1D46C7A4}"/>
              </a:ext>
            </a:extLst>
          </p:cNvPr>
          <p:cNvSpPr txBox="1"/>
          <p:nvPr/>
        </p:nvSpPr>
        <p:spPr>
          <a:xfrm>
            <a:off x="6543281" y="6567320"/>
            <a:ext cx="6293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https://www.noaa.gov/jetstream/velocity</a:t>
            </a:r>
            <a:r>
              <a:rPr lang="en-US" sz="1000" dirty="0"/>
              <a:t>, </a:t>
            </a:r>
            <a:r>
              <a:rPr lang="en-US" sz="1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https://www.weather.gov/lmk/nws_radar_dualpol_tordebris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3568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6FD5-B88B-3BDE-B4CB-27FE02F9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56905"/>
            <a:ext cx="10364451" cy="981826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latin typeface="Arial Rounded MT Bold" panose="020F0704030504030204" pitchFamily="34" charset="77"/>
              </a:rPr>
              <a:t>Weather Radar Analysis: </a:t>
            </a:r>
            <a:br>
              <a:rPr lang="en-US" cap="none" dirty="0">
                <a:latin typeface="Arial Rounded MT Bold" panose="020F0704030504030204" pitchFamily="34" charset="77"/>
              </a:rPr>
            </a:br>
            <a:r>
              <a:rPr lang="en-US" cap="none" dirty="0">
                <a:latin typeface="Arial Rounded MT Bold" panose="020F0704030504030204" pitchFamily="34" charset="77"/>
              </a:rPr>
              <a:t>Non-Meteorological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C82A4-8865-D642-DB1E-998A57F191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390" y="1213712"/>
            <a:ext cx="11827823" cy="587828"/>
          </a:xfrm>
        </p:spPr>
        <p:txBody>
          <a:bodyPr>
            <a:noAutofit/>
          </a:bodyPr>
          <a:lstStyle/>
          <a:p>
            <a:pPr algn="ctr"/>
            <a:r>
              <a:rPr lang="en-US" sz="1800" cap="none" dirty="0">
                <a:latin typeface="Arial Rounded MT Bold" panose="020F0704030504030204" pitchFamily="34" charset="77"/>
              </a:rPr>
              <a:t>Weather radars detect more than precipitation and have been used to study insect, animal behavior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04365B-134E-6030-84F9-384B971C692F}"/>
              </a:ext>
            </a:extLst>
          </p:cNvPr>
          <p:cNvSpPr txBox="1"/>
          <p:nvPr/>
        </p:nvSpPr>
        <p:spPr>
          <a:xfrm>
            <a:off x="106511" y="1843000"/>
            <a:ext cx="3678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latin typeface="Arial Rounded MT Bold" panose="020F0704030504030204" pitchFamily="34" charset="77"/>
              </a:rPr>
              <a:t>Blooms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 Rounded MT Bold" panose="020F0704030504030204" pitchFamily="34" charset="77"/>
              </a:rPr>
              <a:t>Bugs (and migrating birds) taking off in the evening and flying overnight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 Rounded MT Bold" panose="020F0704030504030204" pitchFamily="34" charset="77"/>
              </a:rPr>
              <a:t>Why reflectivity sometimes increases overnight near the radar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C7949-CCD6-2B78-0910-0E7D493A7D2A}"/>
              </a:ext>
            </a:extLst>
          </p:cNvPr>
          <p:cNvSpPr txBox="1"/>
          <p:nvPr/>
        </p:nvSpPr>
        <p:spPr>
          <a:xfrm>
            <a:off x="3500499" y="2727105"/>
            <a:ext cx="33686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latin typeface="Arial Rounded MT Bold" panose="020F0704030504030204" pitchFamily="34" charset="77"/>
              </a:rPr>
              <a:t>Bird Roost 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 Rounded MT Bold" panose="020F0704030504030204" pitchFamily="34" charset="77"/>
              </a:rPr>
              <a:t>Birds taking off in the morning and flying in all directions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 Rounded MT Bold" panose="020F0704030504030204" pitchFamily="34" charset="77"/>
              </a:rPr>
              <a:t>These are purple martins taking off from roosts near lakes in Ohio </a:t>
            </a:r>
          </a:p>
          <a:p>
            <a:endParaRPr lang="en-US" sz="1600" b="1" u="sng" dirty="0">
              <a:latin typeface="Arial Rounded MT Bold" panose="020F0704030504030204" pitchFamily="34" charset="7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CAC33EC-FE54-5CC6-8651-FF19EC43F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527" y="3105974"/>
            <a:ext cx="2015866" cy="344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4C99E7-36E2-4E26-DE6B-A489A4308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5138" y="3993558"/>
            <a:ext cx="2987714" cy="261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909CE9AA-FB60-F4C2-D07C-522B26123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8962" y="2227584"/>
            <a:ext cx="4709264" cy="353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788D7-9BA6-60B4-0B0E-230758CE801D}"/>
              </a:ext>
            </a:extLst>
          </p:cNvPr>
          <p:cNvSpPr txBox="1"/>
          <p:nvPr/>
        </p:nvSpPr>
        <p:spPr>
          <a:xfrm>
            <a:off x="9264732" y="1814049"/>
            <a:ext cx="2161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Arial Rounded MT Bold" panose="020F0704030504030204" pitchFamily="34" charset="77"/>
              </a:rPr>
              <a:t>Bats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807891-894B-83CE-B16E-E38EA95BE0A8}"/>
              </a:ext>
            </a:extLst>
          </p:cNvPr>
          <p:cNvSpPr txBox="1"/>
          <p:nvPr/>
        </p:nvSpPr>
        <p:spPr>
          <a:xfrm>
            <a:off x="7046178" y="6277903"/>
            <a:ext cx="525483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https://www.weather.gov/iln/birds</a:t>
            </a:r>
            <a:r>
              <a:rPr lang="en-US" sz="1000" dirty="0"/>
              <a:t>, </a:t>
            </a:r>
            <a:r>
              <a:rPr lang="en-US" sz="1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https://radarscope.zendesk.com/hc/en-us/articles/4416722636946-Biological-Scatter-What-You-Can-See-On-Radar-Other-Than-Rain</a:t>
            </a:r>
            <a:r>
              <a:rPr lang="en-US" sz="1000" dirty="0"/>
              <a:t>, </a:t>
            </a:r>
            <a:r>
              <a:rPr lang="en-US" sz="1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https://x.com/NWSSanAntonio/status/447911878635708416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0129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6FD5-B88B-3BDE-B4CB-27FE02F9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95944"/>
            <a:ext cx="10364451" cy="894596"/>
          </a:xfrm>
        </p:spPr>
        <p:txBody>
          <a:bodyPr/>
          <a:lstStyle/>
          <a:p>
            <a:r>
              <a:rPr lang="en-US" cap="none" dirty="0">
                <a:latin typeface="Arial Rounded MT Bold" panose="020F0704030504030204" pitchFamily="34" charset="77"/>
              </a:rPr>
              <a:t>How AER Uses Radars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C82A4-8865-D642-DB1E-998A57F191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9398" y="1021300"/>
            <a:ext cx="8001627" cy="5690506"/>
          </a:xfrm>
        </p:spPr>
        <p:txBody>
          <a:bodyPr>
            <a:normAutofit fontScale="92500" lnSpcReduction="10000"/>
          </a:bodyPr>
          <a:lstStyle/>
          <a:p>
            <a:r>
              <a:rPr lang="en-US" cap="none" dirty="0">
                <a:latin typeface="Arial Rounded MT Bold" panose="020F0704030504030204" pitchFamily="34" charset="77"/>
              </a:rPr>
              <a:t>Estimation of the height planetary boundary layer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Planetary boundary layer = lowest layer of the atmosphere and is directly influenced by the surface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We are using the lowest radar scan and polarimetric variables to determine the top height of this layer and how it changes over time</a:t>
            </a:r>
          </a:p>
          <a:p>
            <a:r>
              <a:rPr lang="en-US" cap="none" dirty="0">
                <a:latin typeface="Arial Rounded MT Bold" panose="020F0704030504030204" pitchFamily="34" charset="77"/>
              </a:rPr>
              <a:t>Derive horizontal and vertical winds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The velocity from two nearby radars can be used to derive the 3-D winds in a region</a:t>
            </a:r>
          </a:p>
          <a:p>
            <a:pPr lvl="2"/>
            <a:r>
              <a:rPr lang="en-US" cap="none" dirty="0">
                <a:latin typeface="Arial Rounded MT Bold" panose="020F0704030504030204" pitchFamily="34" charset="77"/>
              </a:rPr>
              <a:t>This technique is being used to estimate winds behind a bow echo and in hail producing storms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We are using the highest radar scan to estimate the horizontal winds directly over the radar behind a bow echo</a:t>
            </a:r>
          </a:p>
          <a:p>
            <a:r>
              <a:rPr lang="en-US" cap="none" dirty="0">
                <a:latin typeface="Arial Rounded MT Bold" panose="020F0704030504030204" pitchFamily="34" charset="77"/>
              </a:rPr>
              <a:t>ICECHIP and Hail Analysis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Several mobile radars will be deployed during ICECHIP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Will be used to help us understand the evolution of the hail and determine the winds within the storm</a:t>
            </a:r>
          </a:p>
          <a:p>
            <a:endParaRPr lang="en-US" cap="none" dirty="0">
              <a:latin typeface="Arial Rounded MT Bold" panose="020F0704030504030204" pitchFamily="34" charset="77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43B8C9D-146A-D0CA-F436-9CBCFA261F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707" y="944742"/>
            <a:ext cx="3974894" cy="155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3499CA-CE04-480B-9417-3AFEFFEC9115}"/>
              </a:ext>
            </a:extLst>
          </p:cNvPr>
          <p:cNvSpPr txBox="1"/>
          <p:nvPr/>
        </p:nvSpPr>
        <p:spPr>
          <a:xfrm>
            <a:off x="0" y="6502400"/>
            <a:ext cx="8371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https://www.tceq.texas.gov/downloads/air-quality/research/reports/misc/5822345974015-20240626-planetary-boundary-layer-pbl-verification-with-2022-tracer-aq-field-study-data.pdf</a:t>
            </a:r>
            <a:r>
              <a:rPr lang="en-US" sz="800" dirty="0"/>
              <a:t>, https://</a:t>
            </a:r>
            <a:r>
              <a:rPr lang="en-US" sz="800" dirty="0" err="1"/>
              <a:t>earthsky.org</a:t>
            </a:r>
            <a:r>
              <a:rPr lang="en-US" sz="800" dirty="0"/>
              <a:t>/earth/nws-upgrades-to-dual-polarization-radar-for-better-look-at-precipitation-tornadoes/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354F88D3-714E-7964-1D7F-210DA2E113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1584" y="2653800"/>
            <a:ext cx="3450457" cy="1550399"/>
          </a:xfrm>
          <a:prstGeom prst="rect">
            <a:avLst/>
          </a:prstGeom>
        </p:spPr>
      </p:pic>
      <p:pic>
        <p:nvPicPr>
          <p:cNvPr id="10242" name="Picture 2" descr="EarthSky | NWS upgrades to dual-polarization radar">
            <a:extLst>
              <a:ext uri="{FF2B5EF4-FFF2-40B4-BE49-F238E27FC236}">
                <a16:creationId xmlns:a16="http://schemas.microsoft.com/office/drawing/2014/main" id="{0A75473C-73B9-63F0-3514-66668B4B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2145" y="4452113"/>
            <a:ext cx="3169379" cy="237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65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6FD5-B88B-3BDE-B4CB-27FE02F9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7904"/>
            <a:ext cx="10364451" cy="894596"/>
          </a:xfrm>
        </p:spPr>
        <p:txBody>
          <a:bodyPr/>
          <a:lstStyle/>
          <a:p>
            <a:r>
              <a:rPr lang="en-US" cap="none" dirty="0">
                <a:latin typeface="Arial Rounded MT Bold" panose="020F0704030504030204" pitchFamily="34" charset="77"/>
              </a:rPr>
              <a:t>The Future of Radars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C82A4-8865-D642-DB1E-998A57F191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2139" y="723900"/>
            <a:ext cx="9151289" cy="5905500"/>
          </a:xfrm>
        </p:spPr>
        <p:txBody>
          <a:bodyPr>
            <a:normAutofit fontScale="92500" lnSpcReduction="10000"/>
          </a:bodyPr>
          <a:lstStyle/>
          <a:p>
            <a:r>
              <a:rPr lang="en-US" cap="none" dirty="0">
                <a:latin typeface="Arial Rounded MT Bold" panose="020F0704030504030204" pitchFamily="34" charset="77"/>
              </a:rPr>
              <a:t>The Future of the NEXRAD Network</a:t>
            </a:r>
          </a:p>
          <a:p>
            <a:pPr lvl="1"/>
            <a:r>
              <a:rPr lang="en-US" b="1" cap="none" dirty="0">
                <a:latin typeface="Arial Rounded MT Bold" panose="020F0704030504030204" pitchFamily="34" charset="77"/>
              </a:rPr>
              <a:t>Part of </a:t>
            </a:r>
            <a:r>
              <a:rPr lang="en-US" b="1" i="0" cap="none" dirty="0">
                <a:effectLst/>
                <a:latin typeface="Arial Rounded MT Bold" panose="020F0704030504030204" pitchFamily="34" charset="77"/>
              </a:rPr>
              <a:t>Weather Act Reauthorization Act of 2023 requires that the NEXRAD network be replaced by 2040</a:t>
            </a:r>
          </a:p>
          <a:p>
            <a:pPr lvl="2"/>
            <a:r>
              <a:rPr lang="en-US" b="1" cap="none" dirty="0">
                <a:latin typeface="Arial Rounded MT Bold" panose="020F0704030504030204" pitchFamily="34" charset="77"/>
              </a:rPr>
              <a:t>Currently in the planning and development phase</a:t>
            </a:r>
          </a:p>
          <a:p>
            <a:pPr lvl="2"/>
            <a:r>
              <a:rPr lang="en-US" b="1" cap="none" dirty="0">
                <a:latin typeface="Arial Rounded MT Bold" panose="020F0704030504030204" pitchFamily="34" charset="77"/>
              </a:rPr>
              <a:t>The next generation of radars will be Phased Array Radars. </a:t>
            </a:r>
          </a:p>
          <a:p>
            <a:pPr lvl="3"/>
            <a:r>
              <a:rPr lang="en-US" b="1" cap="none" dirty="0">
                <a:latin typeface="Arial Rounded MT Bold" panose="020F0704030504030204" pitchFamily="34" charset="77"/>
              </a:rPr>
              <a:t>These radars have flat panels that are stationary, which will allow for more flexibility in how the radar scans</a:t>
            </a:r>
          </a:p>
          <a:p>
            <a:pPr lvl="3"/>
            <a:r>
              <a:rPr lang="en-US" b="1" cap="none" dirty="0">
                <a:latin typeface="Arial Rounded MT Bold" panose="020F0704030504030204" pitchFamily="34" charset="77"/>
              </a:rPr>
              <a:t>The National Weather Service’s phased array radar was a decommissioned radar from the US Navy in 2003</a:t>
            </a:r>
            <a:endParaRPr lang="en-US" cap="none" dirty="0">
              <a:latin typeface="Arial Rounded MT Bold" panose="020F0704030504030204" pitchFamily="34" charset="77"/>
            </a:endParaRPr>
          </a:p>
          <a:p>
            <a:r>
              <a:rPr lang="en-US" cap="none" dirty="0">
                <a:latin typeface="Arial Rounded MT Bold" panose="020F0704030504030204" pitchFamily="34" charset="77"/>
              </a:rPr>
              <a:t>Commercialization of radar data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“Gap Filling” Radars</a:t>
            </a:r>
          </a:p>
          <a:p>
            <a:pPr lvl="2"/>
            <a:r>
              <a:rPr lang="en-US" cap="none" dirty="0">
                <a:latin typeface="Arial Rounded MT Bold" panose="020F0704030504030204" pitchFamily="34" charset="77"/>
              </a:rPr>
              <a:t>Large portions of the country have poor NEXRAD radar coverage</a:t>
            </a:r>
          </a:p>
          <a:p>
            <a:pPr lvl="2"/>
            <a:r>
              <a:rPr lang="en-US" cap="none" dirty="0">
                <a:latin typeface="Arial Rounded MT Bold" panose="020F0704030504030204" pitchFamily="34" charset="77"/>
              </a:rPr>
              <a:t>Private companies such as </a:t>
            </a:r>
            <a:r>
              <a:rPr lang="en-US" cap="none" dirty="0" err="1">
                <a:latin typeface="Arial Rounded MT Bold" panose="020F0704030504030204" pitchFamily="34" charset="77"/>
              </a:rPr>
              <a:t>Climavision</a:t>
            </a:r>
            <a:r>
              <a:rPr lang="en-US" cap="none" dirty="0">
                <a:latin typeface="Arial Rounded MT Bold" panose="020F0704030504030204" pitchFamily="34" charset="77"/>
              </a:rPr>
              <a:t> have started to try to tackle this issue</a:t>
            </a:r>
          </a:p>
          <a:p>
            <a:pPr lvl="3"/>
            <a:r>
              <a:rPr lang="en-US" cap="none" dirty="0">
                <a:latin typeface="Arial Rounded MT Bold" panose="020F0704030504030204" pitchFamily="34" charset="77"/>
              </a:rPr>
              <a:t>24 X-band radars deployed at the end of 2023, plans for a total of 200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Satellites</a:t>
            </a:r>
          </a:p>
          <a:p>
            <a:pPr lvl="2"/>
            <a:r>
              <a:rPr lang="en-US" cap="none" dirty="0">
                <a:latin typeface="Arial Rounded MT Bold" panose="020F0704030504030204" pitchFamily="34" charset="77"/>
              </a:rPr>
              <a:t>Many portions of the world, especially in poor nations, lack radar coverage</a:t>
            </a:r>
          </a:p>
          <a:p>
            <a:pPr lvl="2"/>
            <a:r>
              <a:rPr lang="en-US" cap="none" dirty="0">
                <a:latin typeface="Arial Rounded MT Bold" panose="020F0704030504030204" pitchFamily="34" charset="77"/>
              </a:rPr>
              <a:t>Companies such as </a:t>
            </a:r>
            <a:r>
              <a:rPr lang="en-US" cap="none" dirty="0" err="1">
                <a:latin typeface="Arial Rounded MT Bold" panose="020F0704030504030204" pitchFamily="34" charset="77"/>
              </a:rPr>
              <a:t>Tomorrow.io</a:t>
            </a:r>
            <a:r>
              <a:rPr lang="en-US" cap="none" dirty="0">
                <a:latin typeface="Arial Rounded MT Bold" panose="020F0704030504030204" pitchFamily="34" charset="77"/>
              </a:rPr>
              <a:t> are launching a suite of Ka-Band radars to provide global coverage that is updated more frequently</a:t>
            </a:r>
          </a:p>
          <a:p>
            <a:pPr lvl="3"/>
            <a:r>
              <a:rPr lang="en-US" cap="none" dirty="0">
                <a:latin typeface="Arial Rounded MT Bold" panose="020F0704030504030204" pitchFamily="34" charset="77"/>
              </a:rPr>
              <a:t>Several launched since 2023, data available as of 2024</a:t>
            </a:r>
          </a:p>
          <a:p>
            <a:pPr lvl="2"/>
            <a:endParaRPr lang="en-US" cap="none" dirty="0">
              <a:latin typeface="Arial Rounded MT Bold" panose="020F0704030504030204" pitchFamily="34" charset="77"/>
            </a:endParaRPr>
          </a:p>
          <a:p>
            <a:pPr lvl="2"/>
            <a:endParaRPr lang="en-US" cap="none" dirty="0">
              <a:latin typeface="Arial Rounded MT Bold" panose="020F0704030504030204" pitchFamily="34" charset="7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7E51F31-FB90-0CF7-7DC1-18F9EF649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84193" y="112795"/>
            <a:ext cx="1794032" cy="269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9EBD8-21CF-0EB8-77E4-83B11A298598}"/>
              </a:ext>
            </a:extLst>
          </p:cNvPr>
          <p:cNvSpPr txBox="1"/>
          <p:nvPr/>
        </p:nvSpPr>
        <p:spPr>
          <a:xfrm>
            <a:off x="-63500" y="6557546"/>
            <a:ext cx="89689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https://www.tomorrow.io/blog/tomorrow-io-announces-successful-precipitation-scans-from-its-space-radars/</a:t>
            </a:r>
            <a:r>
              <a:rPr lang="en-US" sz="800" dirty="0"/>
              <a:t>, </a:t>
            </a:r>
            <a:r>
              <a:rPr lang="en-US" sz="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https://www.bizjournals.com/louisville/inno/stories/news/2024/01/24/climavision-radar-install-weather-tech-dry-ridge.html</a:t>
            </a:r>
            <a:r>
              <a:rPr lang="en-US" sz="800" dirty="0"/>
              <a:t>, </a:t>
            </a:r>
            <a:r>
              <a:rPr lang="en-US" sz="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https://www.congress.gov/bill/118th-congress/house-bill/6093/text/ih#toc-HA36573D5DAC24FFA91DFFFE25CF1771A</a:t>
            </a:r>
            <a:r>
              <a:rPr lang="en-US" sz="800" dirty="0"/>
              <a:t> 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CA2CF06-7208-147C-3E67-89A02AD01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73428" y="5266788"/>
            <a:ext cx="2705100" cy="152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limavision launches second radar in Kentucky - Louisville Business First">
            <a:extLst>
              <a:ext uri="{FF2B5EF4-FFF2-40B4-BE49-F238E27FC236}">
                <a16:creationId xmlns:a16="http://schemas.microsoft.com/office/drawing/2014/main" id="{754F94C5-EDCB-D153-B29C-99D42348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6130" y="3058962"/>
            <a:ext cx="1952470" cy="195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979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6FD5-B88B-3BDE-B4CB-27FE02F9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14302"/>
            <a:ext cx="10364451" cy="894596"/>
          </a:xfrm>
        </p:spPr>
        <p:txBody>
          <a:bodyPr/>
          <a:lstStyle/>
          <a:p>
            <a:r>
              <a:rPr lang="en-US" cap="none" dirty="0">
                <a:latin typeface="Arial Rounded MT Bold" panose="020F0704030504030204" pitchFamily="34" charset="77"/>
              </a:rPr>
              <a:t>Radar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C82A4-8865-D642-DB1E-998A57F191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9171" y="1108898"/>
            <a:ext cx="10363826" cy="5130584"/>
          </a:xfrm>
        </p:spPr>
        <p:txBody>
          <a:bodyPr>
            <a:normAutofit/>
          </a:bodyPr>
          <a:lstStyle/>
          <a:p>
            <a:r>
              <a:rPr lang="en-US" cap="none" dirty="0" err="1">
                <a:latin typeface="Arial Rounded MT Bold" panose="020F0704030504030204" pitchFamily="34" charset="77"/>
              </a:rPr>
              <a:t>RadarScope</a:t>
            </a:r>
            <a:endParaRPr lang="en-US" cap="none" dirty="0">
              <a:latin typeface="Arial Rounded MT Bold" panose="020F0704030504030204" pitchFamily="34" charset="77"/>
            </a:endParaRP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My favorite app, available in all app stores</a:t>
            </a:r>
          </a:p>
          <a:p>
            <a:pPr marL="457200" lvl="1" indent="0">
              <a:buNone/>
            </a:pPr>
            <a:endParaRPr lang="en-US" cap="none" dirty="0">
              <a:latin typeface="Arial Rounded MT Bold" panose="020F0704030504030204" pitchFamily="34" charset="77"/>
            </a:endParaRPr>
          </a:p>
          <a:p>
            <a:endParaRPr lang="en-US" cap="none" dirty="0">
              <a:latin typeface="Arial Rounded MT Bold" panose="020F0704030504030204" pitchFamily="34" charset="77"/>
            </a:endParaRPr>
          </a:p>
          <a:p>
            <a:r>
              <a:rPr lang="en-US" cap="none" dirty="0">
                <a:latin typeface="Arial Rounded MT Bold" panose="020F0704030504030204" pitchFamily="34" charset="77"/>
              </a:rPr>
              <a:t>NWS Radar Website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https://radar.weather.gov/</a:t>
            </a:r>
            <a:endParaRPr lang="en-US" cap="none" dirty="0">
              <a:latin typeface="Arial Rounded MT Bold" panose="020F0704030504030204" pitchFamily="34" charset="77"/>
            </a:endParaRPr>
          </a:p>
          <a:p>
            <a:pPr lvl="1"/>
            <a:endParaRPr lang="en-US" cap="none" dirty="0">
              <a:latin typeface="Arial Rounded MT Bold" panose="020F0704030504030204" pitchFamily="34" charset="77"/>
            </a:endParaRPr>
          </a:p>
          <a:p>
            <a:r>
              <a:rPr lang="en-US" cap="none" dirty="0">
                <a:latin typeface="Arial Rounded MT Bold" panose="020F0704030504030204" pitchFamily="34" charset="77"/>
              </a:rPr>
              <a:t>Alternative Radar Website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Less user friendly</a:t>
            </a:r>
            <a:endParaRPr lang="en-US" cap="none" dirty="0">
              <a:latin typeface="Arial Rounded MT Bold" panose="020F0704030504030204" pitchFamily="34" charset="7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cap="none" dirty="0">
                <a:latin typeface="Arial Rounded MT Bold" panose="020F0704030504030204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https://weather.cod.edu/satrad/?parms=continental-conus-comp_radar-24-0-100-1&amp;checked=map&amp;colorbar=undefined</a:t>
            </a:r>
            <a:endParaRPr lang="en-US" cap="none" dirty="0">
              <a:latin typeface="Arial Rounded MT Bold" panose="020F0704030504030204" pitchFamily="34" charset="77"/>
            </a:endParaRPr>
          </a:p>
          <a:p>
            <a:endParaRPr lang="en-US" cap="none" dirty="0">
              <a:latin typeface="Arial Rounded MT Bold" panose="020F0704030504030204" pitchFamily="34" charset="77"/>
            </a:endParaRPr>
          </a:p>
          <a:p>
            <a:endParaRPr lang="en-US" cap="none" dirty="0">
              <a:latin typeface="Arial Rounded MT Bold" panose="020F0704030504030204" pitchFamily="34" charset="77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5BD9A32-6AE5-5074-D761-EAF5C9CCC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493" y="1305231"/>
            <a:ext cx="2882900" cy="800100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7774A23-3A46-7845-FD7F-DDA80094893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8409" y="2503033"/>
            <a:ext cx="2237522" cy="1578343"/>
          </a:xfrm>
          <a:prstGeom prst="rect">
            <a:avLst/>
          </a:prstGeom>
        </p:spPr>
      </p:pic>
      <p:pic>
        <p:nvPicPr>
          <p:cNvPr id="6" name="Picture 5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C7717909-3E69-4EFF-8002-2BC81109AEA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658" y="3139691"/>
            <a:ext cx="3465383" cy="175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79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76EA-B48F-F01E-EB95-B7D82912A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3375"/>
            <a:ext cx="10364451" cy="1253826"/>
          </a:xfrm>
        </p:spPr>
        <p:txBody>
          <a:bodyPr/>
          <a:lstStyle/>
          <a:p>
            <a:r>
              <a:rPr lang="en-US" cap="none" dirty="0">
                <a:latin typeface="Arial Rounded MT Bold" panose="020F0704030504030204" pitchFamily="34" charset="77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500C3-ABA9-EC4F-393A-D44C87096C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15142" y="1132115"/>
            <a:ext cx="6531429" cy="5214256"/>
          </a:xfrm>
        </p:spPr>
        <p:txBody>
          <a:bodyPr>
            <a:normAutofit fontScale="85000" lnSpcReduction="10000"/>
          </a:bodyPr>
          <a:lstStyle/>
          <a:p>
            <a:r>
              <a:rPr lang="en-US" cap="none" dirty="0">
                <a:latin typeface="Arial Rounded MT Bold" panose="020F0704030504030204" pitchFamily="34" charset="77"/>
              </a:rPr>
              <a:t>What are radars and how do they work</a:t>
            </a:r>
          </a:p>
          <a:p>
            <a:r>
              <a:rPr lang="en-US" cap="none" dirty="0">
                <a:latin typeface="Arial Rounded MT Bold" panose="020F0704030504030204" pitchFamily="34" charset="77"/>
              </a:rPr>
              <a:t>Brief history of radars</a:t>
            </a:r>
          </a:p>
          <a:p>
            <a:r>
              <a:rPr lang="en-US" cap="none" dirty="0">
                <a:latin typeface="Arial Rounded MT Bold" panose="020F0704030504030204" pitchFamily="34" charset="77"/>
              </a:rPr>
              <a:t>The NEXRAD radar network </a:t>
            </a:r>
          </a:p>
          <a:p>
            <a:r>
              <a:rPr lang="en-US" cap="none" dirty="0">
                <a:latin typeface="Arial Rounded MT Bold" panose="020F0704030504030204" pitchFamily="34" charset="77"/>
              </a:rPr>
              <a:t>Different types of weather radars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Doppler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Polarimetric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Mobile and satellite radars</a:t>
            </a:r>
          </a:p>
          <a:p>
            <a:r>
              <a:rPr lang="en-US" cap="none" dirty="0">
                <a:latin typeface="Arial Rounded MT Bold" panose="020F0704030504030204" pitchFamily="34" charset="77"/>
              </a:rPr>
              <a:t>Weather Radar Analysis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Bow echo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Hook echo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Tornadic winds and debris signatures</a:t>
            </a:r>
          </a:p>
          <a:p>
            <a:r>
              <a:rPr lang="en-US" cap="none" dirty="0">
                <a:latin typeface="Arial Rounded MT Bold" panose="020F0704030504030204" pitchFamily="34" charset="77"/>
              </a:rPr>
              <a:t>How AER uses radar data</a:t>
            </a:r>
          </a:p>
          <a:p>
            <a:r>
              <a:rPr lang="en-US" cap="none" dirty="0">
                <a:latin typeface="Arial Rounded MT Bold" panose="020F0704030504030204" pitchFamily="34" charset="77"/>
              </a:rPr>
              <a:t>The future of radars</a:t>
            </a:r>
          </a:p>
          <a:p>
            <a:r>
              <a:rPr lang="en-US" cap="none" dirty="0">
                <a:latin typeface="Arial Rounded MT Bold" panose="020F0704030504030204" pitchFamily="34" charset="77"/>
              </a:rPr>
              <a:t>Radar resources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01C87D-ED31-B62F-A21E-5B3733C13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5163" y="4558472"/>
            <a:ext cx="3096986" cy="205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A9399C-A6F7-C3AE-B913-AA7CA6A6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4527" y="2440763"/>
            <a:ext cx="3384088" cy="190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B71734-38D6-4F1F-CF2A-AC183BD1F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2762" y="234872"/>
            <a:ext cx="3096986" cy="206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68FCD4-F7B8-7D82-ED13-D7B0767B605B}"/>
              </a:ext>
            </a:extLst>
          </p:cNvPr>
          <p:cNvSpPr txBox="1"/>
          <p:nvPr/>
        </p:nvSpPr>
        <p:spPr>
          <a:xfrm>
            <a:off x="9067800" y="6623676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olympex.atmos.washington.edu</a:t>
            </a:r>
            <a:r>
              <a:rPr lang="en-US" sz="1000" dirty="0"/>
              <a:t>/</a:t>
            </a:r>
            <a:r>
              <a:rPr lang="en-US" sz="1000" dirty="0" err="1"/>
              <a:t>Photos.html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09545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6FD5-B88B-3BDE-B4CB-27FE02F9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94596"/>
          </a:xfrm>
        </p:spPr>
        <p:txBody>
          <a:bodyPr/>
          <a:lstStyle/>
          <a:p>
            <a:r>
              <a:rPr lang="en-US" cap="none" dirty="0">
                <a:latin typeface="Arial Rounded MT Bold" panose="020F0704030504030204" pitchFamily="34" charset="77"/>
              </a:rPr>
              <a:t>What are Radars and How They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C82A4-8865-D642-DB1E-998A57F191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621972"/>
            <a:ext cx="10363826" cy="4169228"/>
          </a:xfrm>
        </p:spPr>
        <p:txBody>
          <a:bodyPr/>
          <a:lstStyle/>
          <a:p>
            <a:r>
              <a:rPr lang="en-US" cap="none" dirty="0">
                <a:latin typeface="Arial Rounded MT Bold" panose="020F0704030504030204" pitchFamily="34" charset="77"/>
              </a:rPr>
              <a:t>Radar is an acronym: </a:t>
            </a:r>
            <a:r>
              <a:rPr lang="en-US" cap="none" dirty="0">
                <a:solidFill>
                  <a:srgbClr val="0432FF"/>
                </a:solidFill>
                <a:latin typeface="Arial Rounded MT Bold" panose="020F0704030504030204" pitchFamily="34" charset="77"/>
              </a:rPr>
              <a:t>Ra</a:t>
            </a:r>
            <a:r>
              <a:rPr lang="en-US" cap="none" dirty="0">
                <a:latin typeface="Arial Rounded MT Bold" panose="020F0704030504030204" pitchFamily="34" charset="77"/>
              </a:rPr>
              <a:t>dio </a:t>
            </a:r>
            <a:r>
              <a:rPr lang="en-US" cap="none" dirty="0">
                <a:solidFill>
                  <a:srgbClr val="0432FF"/>
                </a:solidFill>
                <a:latin typeface="Arial Rounded MT Bold" panose="020F0704030504030204" pitchFamily="34" charset="77"/>
              </a:rPr>
              <a:t>D</a:t>
            </a:r>
            <a:r>
              <a:rPr lang="en-US" cap="none" dirty="0">
                <a:latin typeface="Arial Rounded MT Bold" panose="020F0704030504030204" pitchFamily="34" charset="77"/>
              </a:rPr>
              <a:t>etection </a:t>
            </a:r>
            <a:r>
              <a:rPr lang="en-US" cap="none" dirty="0">
                <a:solidFill>
                  <a:srgbClr val="0432FF"/>
                </a:solidFill>
                <a:latin typeface="Arial Rounded MT Bold" panose="020F0704030504030204" pitchFamily="34" charset="77"/>
              </a:rPr>
              <a:t>A</a:t>
            </a:r>
            <a:r>
              <a:rPr lang="en-US" cap="none" dirty="0">
                <a:latin typeface="Arial Rounded MT Bold" panose="020F0704030504030204" pitchFamily="34" charset="77"/>
              </a:rPr>
              <a:t>nd </a:t>
            </a:r>
            <a:r>
              <a:rPr lang="en-US" cap="none" dirty="0">
                <a:solidFill>
                  <a:srgbClr val="0432FF"/>
                </a:solidFill>
                <a:latin typeface="Arial Rounded MT Bold" panose="020F0704030504030204" pitchFamily="34" charset="77"/>
              </a:rPr>
              <a:t>R</a:t>
            </a:r>
            <a:r>
              <a:rPr lang="en-US" cap="none" dirty="0">
                <a:latin typeface="Arial Rounded MT Bold" panose="020F0704030504030204" pitchFamily="34" charset="77"/>
              </a:rPr>
              <a:t>anging</a:t>
            </a:r>
          </a:p>
          <a:p>
            <a:r>
              <a:rPr lang="en-US" cap="none" dirty="0">
                <a:latin typeface="Arial Rounded MT Bold" panose="020F0704030504030204" pitchFamily="34" charset="77"/>
              </a:rPr>
              <a:t>Definition: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A</a:t>
            </a:r>
            <a:r>
              <a:rPr lang="en-US" i="0" cap="none" dirty="0">
                <a:effectLst/>
                <a:latin typeface="Arial Rounded MT Bold" panose="020F0704030504030204" pitchFamily="34" charset="77"/>
              </a:rPr>
              <a:t> </a:t>
            </a:r>
            <a:r>
              <a:rPr lang="en-US" i="0" strike="noStrike" cap="none" dirty="0">
                <a:effectLst/>
                <a:latin typeface="Arial Rounded MT Bold" panose="020F0704030504030204" pitchFamily="34" charset="77"/>
              </a:rPr>
              <a:t>system </a:t>
            </a:r>
            <a:r>
              <a:rPr lang="en-US" strike="noStrike" cap="none" dirty="0">
                <a:latin typeface="Arial Rounded MT Bold" panose="020F0704030504030204" pitchFamily="34" charset="77"/>
              </a:rPr>
              <a:t>t</a:t>
            </a:r>
            <a:r>
              <a:rPr lang="en-US" i="0" cap="none" dirty="0">
                <a:effectLst/>
                <a:latin typeface="Arial Rounded MT Bold" panose="020F0704030504030204" pitchFamily="34" charset="77"/>
              </a:rPr>
              <a:t>hat determines the </a:t>
            </a:r>
            <a:r>
              <a:rPr lang="en-US" i="0" strike="noStrike" cap="none" dirty="0">
                <a:effectLst/>
                <a:latin typeface="Arial Rounded MT Bold" panose="020F0704030504030204" pitchFamily="34" charset="77"/>
              </a:rPr>
              <a:t>location </a:t>
            </a:r>
            <a:r>
              <a:rPr lang="en-US" i="0" cap="none" dirty="0">
                <a:effectLst/>
                <a:latin typeface="Arial Rounded MT Bold" panose="020F0704030504030204" pitchFamily="34" charset="77"/>
              </a:rPr>
              <a:t>of </a:t>
            </a:r>
            <a:r>
              <a:rPr lang="en-US" i="0" strike="noStrike" cap="none" dirty="0">
                <a:effectLst/>
                <a:latin typeface="Arial Rounded MT Bold" panose="020F0704030504030204" pitchFamily="34" charset="77"/>
              </a:rPr>
              <a:t>objects </a:t>
            </a:r>
            <a:r>
              <a:rPr lang="en-US" i="0" cap="none" dirty="0">
                <a:effectLst/>
                <a:latin typeface="Arial Rounded MT Bold" panose="020F0704030504030204" pitchFamily="34" charset="77"/>
              </a:rPr>
              <a:t>by sending out short pulses of radio waves and </a:t>
            </a:r>
            <a:r>
              <a:rPr lang="en-US" i="0" strike="noStrike" cap="none" dirty="0">
                <a:effectLst/>
                <a:latin typeface="Arial Rounded MT Bold" panose="020F0704030504030204" pitchFamily="34" charset="77"/>
              </a:rPr>
              <a:t>measuring</a:t>
            </a:r>
            <a:r>
              <a:rPr lang="en-US" i="0" cap="none" dirty="0">
                <a:effectLst/>
                <a:latin typeface="Arial Rounded MT Bold" panose="020F0704030504030204" pitchFamily="34" charset="77"/>
              </a:rPr>
              <a:t> the </a:t>
            </a:r>
            <a:r>
              <a:rPr lang="en-US" cap="none" dirty="0">
                <a:latin typeface="Arial Rounded MT Bold" panose="020F0704030504030204" pitchFamily="34" charset="77"/>
              </a:rPr>
              <a:t>time it takes for the wave to be </a:t>
            </a:r>
            <a:r>
              <a:rPr lang="en-US" i="0" strike="noStrike" cap="none" dirty="0">
                <a:effectLst/>
                <a:latin typeface="Arial Rounded MT Bold" panose="020F0704030504030204" pitchFamily="34" charset="77"/>
              </a:rPr>
              <a:t>reflected from the objects </a:t>
            </a:r>
            <a:r>
              <a:rPr lang="en-US" sz="1000" i="0" strike="noStrike" cap="none" dirty="0">
                <a:effectLst/>
                <a:latin typeface="Arial Rounded MT Bold" panose="020F0704030504030204" pitchFamily="34" charset="77"/>
              </a:rPr>
              <a:t>(Cambridge Dictionary)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Can be used to detect aircraft, vehicles, ships, missiles, precipitation, birds/insects, and surface variability below ground </a:t>
            </a:r>
          </a:p>
        </p:txBody>
      </p:sp>
      <p:pic>
        <p:nvPicPr>
          <p:cNvPr id="1026" name="Picture 2" descr="A person flying through the skyDescription automatically generated with low confidence">
            <a:extLst>
              <a:ext uri="{FF2B5EF4-FFF2-40B4-BE49-F238E27FC236}">
                <a16:creationId xmlns:a16="http://schemas.microsoft.com/office/drawing/2014/main" id="{A9FCC1AC-BCA8-D83C-B034-35A132957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5906" y="4235015"/>
            <a:ext cx="7210934" cy="216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7D533A-8875-5068-B13A-F1FD31270AC8}"/>
              </a:ext>
            </a:extLst>
          </p:cNvPr>
          <p:cNvSpPr txBox="1"/>
          <p:nvPr/>
        </p:nvSpPr>
        <p:spPr>
          <a:xfrm>
            <a:off x="2838562" y="6419102"/>
            <a:ext cx="3764939" cy="254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www.weather.gov</a:t>
            </a:r>
            <a:r>
              <a:rPr lang="en-US" sz="1000" dirty="0"/>
              <a:t>/</a:t>
            </a:r>
            <a:r>
              <a:rPr lang="en-US" sz="1000" dirty="0" err="1"/>
              <a:t>mlb</a:t>
            </a:r>
            <a:r>
              <a:rPr lang="en-US" sz="1000" dirty="0"/>
              <a:t>/</a:t>
            </a:r>
            <a:r>
              <a:rPr lang="en-US" sz="1000" dirty="0" err="1"/>
              <a:t>Doppler_Dual_Pol_Weather_Radar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4785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3AEE2C-6E05-4E88-C6E9-5FB043CD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19125"/>
            <a:ext cx="10363200" cy="893763"/>
          </a:xfrm>
        </p:spPr>
        <p:txBody>
          <a:bodyPr/>
          <a:lstStyle/>
          <a:p>
            <a:r>
              <a:rPr lang="en-US" cap="none" dirty="0">
                <a:latin typeface="Arial Rounded MT Bold" panose="020F0704030504030204" pitchFamily="34" charset="77"/>
              </a:rPr>
              <a:t>How Radars Detect Precipitation</a:t>
            </a:r>
          </a:p>
        </p:txBody>
      </p:sp>
      <p:pic>
        <p:nvPicPr>
          <p:cNvPr id="2050" name="Picture 2" descr="Earth 03 00012 g001">
            <a:extLst>
              <a:ext uri="{FF2B5EF4-FFF2-40B4-BE49-F238E27FC236}">
                <a16:creationId xmlns:a16="http://schemas.microsoft.com/office/drawing/2014/main" id="{3B8F0095-8027-131E-DAEE-8B22A9581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9671" y="1564657"/>
            <a:ext cx="7652657" cy="439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EB4390-FD49-4449-B097-A6494667A943}"/>
              </a:ext>
            </a:extLst>
          </p:cNvPr>
          <p:cNvSpPr txBox="1"/>
          <p:nvPr/>
        </p:nvSpPr>
        <p:spPr>
          <a:xfrm>
            <a:off x="2269671" y="6015558"/>
            <a:ext cx="67382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www.mdpi.com</a:t>
            </a:r>
            <a:r>
              <a:rPr lang="en-US" sz="1000" dirty="0"/>
              <a:t>/2673-4834/3/1/12#B7-earth-03-00012</a:t>
            </a:r>
          </a:p>
        </p:txBody>
      </p:sp>
    </p:spTree>
    <p:extLst>
      <p:ext uri="{BB962C8B-B14F-4D97-AF65-F5344CB8AC3E}">
        <p14:creationId xmlns:p14="http://schemas.microsoft.com/office/powerpoint/2010/main" val="3711930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6FD5-B88B-3BDE-B4CB-27FE02F9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67383"/>
            <a:ext cx="10364451" cy="894596"/>
          </a:xfrm>
        </p:spPr>
        <p:txBody>
          <a:bodyPr/>
          <a:lstStyle/>
          <a:p>
            <a:r>
              <a:rPr lang="en-US" cap="none" dirty="0">
                <a:latin typeface="Arial Rounded MT Bold" panose="020F0704030504030204" pitchFamily="34" charset="77"/>
              </a:rPr>
              <a:t>Radar Reflectivity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C82A4-8865-D642-DB1E-998A57F191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0646" y="1021214"/>
            <a:ext cx="7778964" cy="3675752"/>
          </a:xfrm>
        </p:spPr>
        <p:txBody>
          <a:bodyPr>
            <a:normAutofit fontScale="85000" lnSpcReduction="10000"/>
          </a:bodyPr>
          <a:lstStyle/>
          <a:p>
            <a:r>
              <a:rPr lang="en-US" u="sng" cap="none" dirty="0">
                <a:latin typeface="Arial Rounded MT Bold" panose="020F0704030504030204" pitchFamily="34" charset="77"/>
              </a:rPr>
              <a:t>Radar Reflectivity </a:t>
            </a:r>
            <a:r>
              <a:rPr lang="en-US" cap="none" dirty="0">
                <a:latin typeface="Arial Rounded MT Bold" panose="020F0704030504030204" pitchFamily="34" charset="77"/>
              </a:rPr>
              <a:t>= Amount of power in the radio wave that is returned to the radar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Proportional to number of detected particles and their cross sectional area 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Reported in dBZ, which is a logarithmic power unit</a:t>
            </a:r>
          </a:p>
          <a:p>
            <a:r>
              <a:rPr lang="en-US" cap="none" dirty="0">
                <a:latin typeface="Arial Rounded MT Bold" panose="020F0704030504030204" pitchFamily="34" charset="77"/>
              </a:rPr>
              <a:t>Weather radars continuously scan the atmosphere making 360º circles at different elevation angles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The height of the beam increases as it gets further from the radar</a:t>
            </a:r>
          </a:p>
          <a:p>
            <a:r>
              <a:rPr lang="en-US" u="sng" cap="none" dirty="0">
                <a:latin typeface="Arial Rounded MT Bold" panose="020F0704030504030204" pitchFamily="34" charset="77"/>
              </a:rPr>
              <a:t>Base reflectivity </a:t>
            </a:r>
            <a:r>
              <a:rPr lang="en-US" cap="none" dirty="0">
                <a:latin typeface="Arial Rounded MT Bold" panose="020F0704030504030204" pitchFamily="34" charset="77"/>
              </a:rPr>
              <a:t>uses data from the scan closest to the surface</a:t>
            </a:r>
          </a:p>
          <a:p>
            <a:r>
              <a:rPr lang="en-US" u="sng" cap="none" dirty="0">
                <a:latin typeface="Arial Rounded MT Bold" panose="020F0704030504030204" pitchFamily="34" charset="77"/>
              </a:rPr>
              <a:t>Composite reflectivity </a:t>
            </a:r>
            <a:r>
              <a:rPr lang="en-US" cap="none" dirty="0">
                <a:latin typeface="Arial Rounded MT Bold" panose="020F0704030504030204" pitchFamily="34" charset="77"/>
              </a:rPr>
              <a:t>shows the highest reflectivity in the vertical column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DC3A21E-5F2B-6F29-7160-194E58AD6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128" y="909865"/>
            <a:ext cx="605641" cy="5845792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45CDD8FB-F9BE-AB73-47A6-6136E46B06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769" y="4417446"/>
            <a:ext cx="3349467" cy="2189620"/>
          </a:xfrm>
          <a:prstGeom prst="rect">
            <a:avLst/>
          </a:prstGeom>
        </p:spPr>
      </p:pic>
      <p:pic>
        <p:nvPicPr>
          <p:cNvPr id="7170" name="Picture 2" descr="undefined">
            <a:extLst>
              <a:ext uri="{FF2B5EF4-FFF2-40B4-BE49-F238E27FC236}">
                <a16:creationId xmlns:a16="http://schemas.microsoft.com/office/drawing/2014/main" id="{CD728F8A-F50D-1098-EE8B-753951F85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0204" y="4530157"/>
            <a:ext cx="4410893" cy="209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undefined">
            <a:extLst>
              <a:ext uri="{FF2B5EF4-FFF2-40B4-BE49-F238E27FC236}">
                <a16:creationId xmlns:a16="http://schemas.microsoft.com/office/drawing/2014/main" id="{F8068E8D-F9E9-381D-6B2D-3E31C3C0C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062" y="218767"/>
            <a:ext cx="2502360" cy="240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orse Code of Weather: how weather radar creates a 3-D picture of the  atmosphere to detect precipitation">
            <a:extLst>
              <a:ext uri="{FF2B5EF4-FFF2-40B4-BE49-F238E27FC236}">
                <a16:creationId xmlns:a16="http://schemas.microsoft.com/office/drawing/2014/main" id="{00395DB9-845D-B237-7344-773903218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31055" y="2773486"/>
            <a:ext cx="3966567" cy="168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900F445A-87FF-B5F1-70C6-73A3838139AE}"/>
              </a:ext>
            </a:extLst>
          </p:cNvPr>
          <p:cNvSpPr/>
          <p:nvPr/>
        </p:nvSpPr>
        <p:spPr>
          <a:xfrm>
            <a:off x="9001131" y="1872021"/>
            <a:ext cx="248444" cy="237507"/>
          </a:xfrm>
          <a:prstGeom prst="curvedRightArrow">
            <a:avLst/>
          </a:prstGeom>
          <a:solidFill>
            <a:srgbClr val="000000">
              <a:alpha val="4902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DBE7C1-0B42-0B81-ED69-D11217F02675}"/>
              </a:ext>
            </a:extLst>
          </p:cNvPr>
          <p:cNvSpPr txBox="1"/>
          <p:nvPr/>
        </p:nvSpPr>
        <p:spPr>
          <a:xfrm>
            <a:off x="2337870" y="6634639"/>
            <a:ext cx="101955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https://www.kfyrtv.com/2022/06/27/morse-code-weather-how-weather-radar-creates-3-d-picture-atmosphere-detect-precipitation/</a:t>
            </a:r>
            <a:r>
              <a:rPr lang="en-US" sz="1000" dirty="0"/>
              <a:t>, </a:t>
            </a:r>
            <a:r>
              <a:rPr lang="en-US" sz="10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https://en.wikipedia.org/wiki/Composite_reflectivity</a:t>
            </a:r>
            <a:r>
              <a:rPr lang="en-US" sz="1000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2259332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6FD5-B88B-3BDE-B4CB-27FE02F9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94596"/>
          </a:xfrm>
        </p:spPr>
        <p:txBody>
          <a:bodyPr/>
          <a:lstStyle/>
          <a:p>
            <a:r>
              <a:rPr lang="en-US" cap="none" dirty="0">
                <a:latin typeface="Arial Rounded MT Bold" panose="020F0704030504030204" pitchFamily="34" charset="77"/>
              </a:rPr>
              <a:t>Brief History of Radars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C82A4-8865-D642-DB1E-998A57F191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9485" y="1621972"/>
            <a:ext cx="6879771" cy="5094514"/>
          </a:xfrm>
        </p:spPr>
        <p:txBody>
          <a:bodyPr>
            <a:normAutofit lnSpcReduction="10000"/>
          </a:bodyPr>
          <a:lstStyle/>
          <a:p>
            <a:r>
              <a:rPr lang="en-US" cap="none" dirty="0">
                <a:latin typeface="Arial Rounded MT Bold" panose="020F0704030504030204" pitchFamily="34" charset="77"/>
              </a:rPr>
              <a:t>German scientists in the late 1800s and early 1900s started to discover that radio waves could be reflected from solid objects and used to detect these objects (ships in fog)</a:t>
            </a:r>
          </a:p>
          <a:p>
            <a:r>
              <a:rPr lang="en-US" cap="none" dirty="0">
                <a:latin typeface="Arial Rounded MT Bold" panose="020F0704030504030204" pitchFamily="34" charset="77"/>
              </a:rPr>
              <a:t>Prior to World War II, numerous countries developed radars for military purposes with great secrecy to track aircraft</a:t>
            </a:r>
          </a:p>
          <a:p>
            <a:r>
              <a:rPr lang="en-US" cap="none" dirty="0">
                <a:latin typeface="Arial Rounded MT Bold" panose="020F0704030504030204" pitchFamily="34" charset="77"/>
              </a:rPr>
              <a:t>The ability for radars to detect precipitation was recognized during World War II. </a:t>
            </a:r>
          </a:p>
          <a:p>
            <a:r>
              <a:rPr lang="en-US" cap="none" dirty="0">
                <a:latin typeface="Arial Rounded MT Bold" panose="020F0704030504030204" pitchFamily="34" charset="77"/>
              </a:rPr>
              <a:t>The development of weather radars in the United States started in 1942 when the US Navy donated 25 surplus radars to the Weather Bureau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First radar network in the US deployed in 1957</a:t>
            </a:r>
          </a:p>
        </p:txBody>
      </p:sp>
      <p:pic>
        <p:nvPicPr>
          <p:cNvPr id="5" name="Picture 4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8674394D-AF20-8C27-5A7A-FD0F13C9A1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9144" y="2016888"/>
            <a:ext cx="4303885" cy="3309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703662-72AB-1488-8756-13A50C60862F}"/>
              </a:ext>
            </a:extLst>
          </p:cNvPr>
          <p:cNvSpPr txBox="1"/>
          <p:nvPr/>
        </p:nvSpPr>
        <p:spPr>
          <a:xfrm>
            <a:off x="7532914" y="5326054"/>
            <a:ext cx="40603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www.kfyrtv.com</a:t>
            </a:r>
            <a:r>
              <a:rPr lang="en-US" sz="1000" dirty="0"/>
              <a:t>/2022/07/30/morse-code-weather-history-weather-radar-wwii-technology-present-day-applications/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6CAB3-C38D-BF49-E51B-9BDFEAE7772E}"/>
              </a:ext>
            </a:extLst>
          </p:cNvPr>
          <p:cNvSpPr txBox="1"/>
          <p:nvPr/>
        </p:nvSpPr>
        <p:spPr>
          <a:xfrm>
            <a:off x="16328" y="6571428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https://en.wikipedia.org/wiki/Radar</a:t>
            </a:r>
            <a:r>
              <a:rPr lang="en-US" sz="1050" dirty="0"/>
              <a:t>, </a:t>
            </a:r>
            <a:r>
              <a:rPr lang="en-US" sz="105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https://en.wikipedia.org/wiki/Weather_radar#History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7566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6FD5-B88B-3BDE-B4CB-27FE02F9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98" y="491205"/>
            <a:ext cx="6096979" cy="894596"/>
          </a:xfrm>
        </p:spPr>
        <p:txBody>
          <a:bodyPr/>
          <a:lstStyle/>
          <a:p>
            <a:r>
              <a:rPr lang="en-US" cap="none" dirty="0">
                <a:latin typeface="Arial Rounded MT Bold" panose="020F0704030504030204" pitchFamily="34" charset="77"/>
              </a:rPr>
              <a:t>The NEXRAD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C82A4-8865-D642-DB1E-998A57F191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433152"/>
            <a:ext cx="6819024" cy="5378557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rial Rounded MT Bold" panose="020F0704030504030204" pitchFamily="34" charset="77"/>
              </a:rPr>
              <a:t>NEXRAD = </a:t>
            </a:r>
            <a:r>
              <a:rPr lang="en-US" cap="none" dirty="0">
                <a:solidFill>
                  <a:srgbClr val="0432FF"/>
                </a:solidFill>
                <a:latin typeface="Arial Rounded MT Bold" panose="020F0704030504030204" pitchFamily="34" charset="77"/>
              </a:rPr>
              <a:t>Nex</a:t>
            </a:r>
            <a:r>
              <a:rPr lang="en-US" cap="none" dirty="0">
                <a:latin typeface="Arial Rounded MT Bold" panose="020F0704030504030204" pitchFamily="34" charset="77"/>
              </a:rPr>
              <a:t>t Generation Weather </a:t>
            </a:r>
            <a:r>
              <a:rPr lang="en-US" cap="none" dirty="0">
                <a:solidFill>
                  <a:srgbClr val="0432FF"/>
                </a:solidFill>
                <a:latin typeface="Arial Rounded MT Bold" panose="020F0704030504030204" pitchFamily="34" charset="77"/>
              </a:rPr>
              <a:t>Rad</a:t>
            </a:r>
            <a:r>
              <a:rPr lang="en-US" cap="none" dirty="0">
                <a:latin typeface="Arial Rounded MT Bold" panose="020F0704030504030204" pitchFamily="34" charset="77"/>
              </a:rPr>
              <a:t>ar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Current network of 160 weather radars operated by the government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May also hear them referred to as WSR-88D radars, which is the technical name for the radars themselves (Weather Surveillance Radar 1988)</a:t>
            </a:r>
          </a:p>
          <a:p>
            <a:r>
              <a:rPr lang="en-US" cap="none" dirty="0">
                <a:latin typeface="Arial Rounded MT Bold" panose="020F0704030504030204" pitchFamily="34" charset="77"/>
              </a:rPr>
              <a:t>Timeline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1970s – The government decided that the previous radar network needed to be upgraded/replaced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1990 – First operational protype deployed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1992 – 1997: Nationwide deployment 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2010 – 2013: Radars updated nationwide</a:t>
            </a:r>
          </a:p>
          <a:p>
            <a:r>
              <a:rPr lang="en-US" cap="none" dirty="0">
                <a:latin typeface="Arial Rounded MT Bold" panose="020F0704030504030204" pitchFamily="34" charset="77"/>
              </a:rPr>
              <a:t>Radars are currently Doppler and polarimetric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DCD819B4-E74D-6208-6FD7-41A67ADA98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719" y="3991610"/>
            <a:ext cx="4928507" cy="2429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9AE008-B266-8990-1021-AF6E5549D720}"/>
              </a:ext>
            </a:extLst>
          </p:cNvPr>
          <p:cNvSpPr txBox="1"/>
          <p:nvPr/>
        </p:nvSpPr>
        <p:spPr>
          <a:xfrm>
            <a:off x="19527" y="6497472"/>
            <a:ext cx="12152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https://upload.wikimedia.org/wikipedia/commons/e/e4/NEXRAD_map.jpg</a:t>
            </a:r>
            <a:r>
              <a:rPr lang="en-US" sz="800" dirty="0"/>
              <a:t>, </a:t>
            </a:r>
            <a:r>
              <a:rPr lang="en-US" sz="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https://www.farmforum.net/story/news/2022/06/24/nws-upgrades-sioux-falls-radar-expects-downtime-last-another-week/7722778001/</a:t>
            </a:r>
            <a:r>
              <a:rPr lang="en-US" sz="800" dirty="0"/>
              <a:t>, </a:t>
            </a:r>
            <a:r>
              <a:rPr lang="en-US" sz="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https://www.heraldandnews.com/news/oregon/noaa-seeks-funding-to-repair-weather-radar-on-mount-ashland/article_1b94efcf-06e5-5cba-8a8d-9164db05dc78.html</a:t>
            </a:r>
            <a:r>
              <a:rPr lang="en-US" sz="800" dirty="0"/>
              <a:t>, </a:t>
            </a:r>
            <a:r>
              <a:rPr lang="en-US" sz="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https://www.weather.gov/abq/radarslep</a:t>
            </a:r>
            <a:r>
              <a:rPr lang="en-US" sz="800" dirty="0"/>
              <a:t>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417B687-82B8-5D5E-8819-FEE1B25B1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9024" y="170834"/>
            <a:ext cx="1619956" cy="242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Mount Ashland radar">
            <a:extLst>
              <a:ext uri="{FF2B5EF4-FFF2-40B4-BE49-F238E27FC236}">
                <a16:creationId xmlns:a16="http://schemas.microsoft.com/office/drawing/2014/main" id="{88D89D59-56A0-D60F-13EF-3768588B6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72593" y="170835"/>
            <a:ext cx="1594036" cy="242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A crane is seen lifting the radome of the National Weather Service's Sioux Falls Doppler radar above a scaffold Friday, June 24, 2022. The radome houses NWS' radar equipment, which received a major upgrade to its pedestal — a pillar-like component that allows the radar dish to spin and collect data.">
            <a:extLst>
              <a:ext uri="{FF2B5EF4-FFF2-40B4-BE49-F238E27FC236}">
                <a16:creationId xmlns:a16="http://schemas.microsoft.com/office/drawing/2014/main" id="{048446EB-2060-E2E4-FA56-8F33D1C5B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37352" y="1914525"/>
            <a:ext cx="2334905" cy="223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792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4748613-5E05-12FE-B95F-B7CF5733631A}"/>
              </a:ext>
            </a:extLst>
          </p:cNvPr>
          <p:cNvSpPr/>
          <p:nvPr/>
        </p:nvSpPr>
        <p:spPr>
          <a:xfrm>
            <a:off x="6046419" y="3387894"/>
            <a:ext cx="5840781" cy="28238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56FD5-B88B-3BDE-B4CB-27FE02F9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94596"/>
          </a:xfrm>
        </p:spPr>
        <p:txBody>
          <a:bodyPr/>
          <a:lstStyle/>
          <a:p>
            <a:r>
              <a:rPr lang="en-US" cap="none" dirty="0">
                <a:latin typeface="Arial Rounded MT Bold" panose="020F0704030504030204" pitchFamily="34" charset="77"/>
              </a:rPr>
              <a:t>Types of Radars: Doppler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C82A4-8865-D642-DB1E-998A57F191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621972"/>
            <a:ext cx="10363826" cy="1807028"/>
          </a:xfrm>
        </p:spPr>
        <p:txBody>
          <a:bodyPr>
            <a:normAutofit fontScale="92500"/>
          </a:bodyPr>
          <a:lstStyle/>
          <a:p>
            <a:r>
              <a:rPr lang="en-US" cap="none" dirty="0">
                <a:latin typeface="Arial Rounded MT Bold" panose="020F0704030504030204" pitchFamily="34" charset="77"/>
              </a:rPr>
              <a:t>Radars measure the strength and phase of the reflected radio wave</a:t>
            </a:r>
          </a:p>
          <a:p>
            <a:r>
              <a:rPr lang="en-US" cap="none" dirty="0">
                <a:latin typeface="Arial Rounded MT Bold" panose="020F0704030504030204" pitchFamily="34" charset="77"/>
              </a:rPr>
              <a:t>The phase difference between the emitted and returned radio waves is used to determine if the precipitation is </a:t>
            </a:r>
            <a:r>
              <a:rPr lang="en-US" u="sng" cap="none" dirty="0">
                <a:latin typeface="Arial Rounded MT Bold" panose="020F0704030504030204" pitchFamily="34" charset="77"/>
              </a:rPr>
              <a:t>moving towards or away from the radar </a:t>
            </a:r>
            <a:r>
              <a:rPr lang="en-US" cap="none" dirty="0">
                <a:latin typeface="Arial Rounded MT Bold" panose="020F0704030504030204" pitchFamily="34" charset="77"/>
              </a:rPr>
              <a:t>and how fast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A single radar cannot determine the 3D winds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EEA43AE-80C0-D3B8-589A-3E7BFBE75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44" y="3603172"/>
            <a:ext cx="4726214" cy="2724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B32A60-F291-EB07-D3D1-72BD885F3695}"/>
              </a:ext>
            </a:extLst>
          </p:cNvPr>
          <p:cNvSpPr txBox="1"/>
          <p:nvPr/>
        </p:nvSpPr>
        <p:spPr>
          <a:xfrm>
            <a:off x="1012372" y="3995058"/>
            <a:ext cx="1654628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00" dirty="0"/>
              <a:t>Longer wavelength</a:t>
            </a:r>
          </a:p>
          <a:p>
            <a:r>
              <a:rPr lang="en-US" sz="1300" dirty="0"/>
              <a:t>Lower frequency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9332A-7D4B-4D21-A777-FCFFF45468A1}"/>
              </a:ext>
            </a:extLst>
          </p:cNvPr>
          <p:cNvSpPr txBox="1"/>
          <p:nvPr/>
        </p:nvSpPr>
        <p:spPr>
          <a:xfrm>
            <a:off x="3385456" y="3995058"/>
            <a:ext cx="1654628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00" dirty="0"/>
              <a:t>Smaller wavelength</a:t>
            </a:r>
          </a:p>
          <a:p>
            <a:r>
              <a:rPr lang="en-US" sz="1300" dirty="0"/>
              <a:t>Higher frequency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94F05-1CD5-B127-86D3-E8DE31AE5219}"/>
              </a:ext>
            </a:extLst>
          </p:cNvPr>
          <p:cNvSpPr txBox="1"/>
          <p:nvPr/>
        </p:nvSpPr>
        <p:spPr>
          <a:xfrm>
            <a:off x="1153885" y="3648241"/>
            <a:ext cx="361405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The Doppler Effect for a Moving Sound Source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339FBA-1DAA-62E2-7437-CA7E55B4F248}"/>
              </a:ext>
            </a:extLst>
          </p:cNvPr>
          <p:cNvCxnSpPr/>
          <p:nvPr/>
        </p:nvCxnSpPr>
        <p:spPr>
          <a:xfrm>
            <a:off x="2808514" y="6150429"/>
            <a:ext cx="6749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41147F-07FB-BC66-D764-41E4E6C96E49}"/>
              </a:ext>
            </a:extLst>
          </p:cNvPr>
          <p:cNvSpPr txBox="1"/>
          <p:nvPr/>
        </p:nvSpPr>
        <p:spPr>
          <a:xfrm>
            <a:off x="408214" y="6327518"/>
            <a:ext cx="45175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www.physicsclassroom.com</a:t>
            </a:r>
            <a:r>
              <a:rPr lang="en-US" sz="1000" dirty="0"/>
              <a:t>/class/waves/Lesson-3/The-Doppler-Effect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A2DEB-8818-C482-CDC4-27C847357017}"/>
              </a:ext>
            </a:extLst>
          </p:cNvPr>
          <p:cNvSpPr txBox="1"/>
          <p:nvPr/>
        </p:nvSpPr>
        <p:spPr>
          <a:xfrm>
            <a:off x="7159780" y="3387894"/>
            <a:ext cx="361405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Idealized Radial Velocity Display</a:t>
            </a:r>
          </a:p>
        </p:txBody>
      </p:sp>
      <p:pic>
        <p:nvPicPr>
          <p:cNvPr id="14" name="Picture 13" descr="Chart, radar chart&#10;&#10;Description automatically generated">
            <a:extLst>
              <a:ext uri="{FF2B5EF4-FFF2-40B4-BE49-F238E27FC236}">
                <a16:creationId xmlns:a16="http://schemas.microsoft.com/office/drawing/2014/main" id="{2F38794B-6A89-6616-6700-4CDD69B139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6936" y="3718930"/>
            <a:ext cx="2303236" cy="24928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5D996E-2946-1672-C539-6A6E60B6A191}"/>
              </a:ext>
            </a:extLst>
          </p:cNvPr>
          <p:cNvSpPr txBox="1"/>
          <p:nvPr/>
        </p:nvSpPr>
        <p:spPr>
          <a:xfrm>
            <a:off x="6046419" y="3718930"/>
            <a:ext cx="1921924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00" b="1" dirty="0"/>
              <a:t>Winds Toward the Radar:</a:t>
            </a:r>
          </a:p>
          <a:p>
            <a:pPr marL="238125" indent="-119063">
              <a:buFont typeface="Arial" panose="020B0604020202020204" pitchFamily="34" charset="0"/>
              <a:buChar char="•"/>
            </a:pPr>
            <a:r>
              <a:rPr lang="en-US" sz="1300" dirty="0"/>
              <a:t>Negative Values</a:t>
            </a:r>
          </a:p>
          <a:p>
            <a:pPr marL="238125" indent="-119063">
              <a:buFont typeface="Arial" panose="020B0604020202020204" pitchFamily="34" charset="0"/>
              <a:buChar char="•"/>
            </a:pPr>
            <a:r>
              <a:rPr lang="en-US" sz="1300" dirty="0"/>
              <a:t>Cool colors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322C58-E54F-56AE-D38E-3FCED2F0DC17}"/>
              </a:ext>
            </a:extLst>
          </p:cNvPr>
          <p:cNvSpPr txBox="1"/>
          <p:nvPr/>
        </p:nvSpPr>
        <p:spPr>
          <a:xfrm>
            <a:off x="9710056" y="5148002"/>
            <a:ext cx="2177144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00" b="1" dirty="0"/>
              <a:t>Winds Away from the Radar:</a:t>
            </a:r>
          </a:p>
          <a:p>
            <a:pPr marL="238125" indent="-119063">
              <a:buFont typeface="Arial" panose="020B0604020202020204" pitchFamily="34" charset="0"/>
              <a:buChar char="•"/>
            </a:pPr>
            <a:r>
              <a:rPr lang="en-US" sz="1300" dirty="0"/>
              <a:t>Positive Values</a:t>
            </a:r>
          </a:p>
          <a:p>
            <a:pPr marL="238125" indent="-119063">
              <a:buFont typeface="Arial" panose="020B0604020202020204" pitchFamily="34" charset="0"/>
              <a:buChar char="•"/>
            </a:pPr>
            <a:r>
              <a:rPr lang="en-US" sz="1300" dirty="0"/>
              <a:t>Warm colors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770AFC-A04D-26A2-2D45-05FE77C5C39B}"/>
              </a:ext>
            </a:extLst>
          </p:cNvPr>
          <p:cNvCxnSpPr/>
          <p:nvPr/>
        </p:nvCxnSpPr>
        <p:spPr>
          <a:xfrm>
            <a:off x="7990114" y="4855029"/>
            <a:ext cx="67491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7D9EB0-1513-DD67-D20A-D26C356D61F5}"/>
              </a:ext>
            </a:extLst>
          </p:cNvPr>
          <p:cNvCxnSpPr/>
          <p:nvPr/>
        </p:nvCxnSpPr>
        <p:spPr>
          <a:xfrm>
            <a:off x="9035142" y="4844144"/>
            <a:ext cx="67491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D5414C6-1386-BD13-3D42-CFEA8F501084}"/>
              </a:ext>
            </a:extLst>
          </p:cNvPr>
          <p:cNvSpPr txBox="1"/>
          <p:nvPr/>
        </p:nvSpPr>
        <p:spPr>
          <a:xfrm>
            <a:off x="8071787" y="6211759"/>
            <a:ext cx="3973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www.nssl.noaa.gov</a:t>
            </a:r>
            <a:r>
              <a:rPr lang="en-US" sz="1000" dirty="0"/>
              <a:t>/publications/</a:t>
            </a:r>
            <a:r>
              <a:rPr lang="en-US" sz="1000" dirty="0" err="1"/>
              <a:t>dopplerguide</a:t>
            </a:r>
            <a:r>
              <a:rPr lang="en-US" sz="1000" dirty="0"/>
              <a:t>/chapter2.php</a:t>
            </a:r>
          </a:p>
        </p:txBody>
      </p:sp>
    </p:spTree>
    <p:extLst>
      <p:ext uri="{BB962C8B-B14F-4D97-AF65-F5344CB8AC3E}">
        <p14:creationId xmlns:p14="http://schemas.microsoft.com/office/powerpoint/2010/main" val="1826726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6FD5-B88B-3BDE-B4CB-27FE02F9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94596"/>
          </a:xfrm>
        </p:spPr>
        <p:txBody>
          <a:bodyPr/>
          <a:lstStyle/>
          <a:p>
            <a:r>
              <a:rPr lang="en-US" cap="none" dirty="0">
                <a:latin typeface="Arial Rounded MT Bold" panose="020F0704030504030204" pitchFamily="34" charset="77"/>
              </a:rPr>
              <a:t>Types of Radar: Polarimetric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C82A4-8865-D642-DB1E-998A57F191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3143" y="1469575"/>
            <a:ext cx="5987143" cy="5007428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rial Rounded MT Bold" panose="020F0704030504030204" pitchFamily="34" charset="77"/>
              </a:rPr>
              <a:t>At first radars, only emitted and receive horizontally oriented radio waves</a:t>
            </a:r>
          </a:p>
          <a:p>
            <a:r>
              <a:rPr lang="en-US" cap="none" dirty="0">
                <a:latin typeface="Arial Rounded MT Bold" panose="020F0704030504030204" pitchFamily="34" charset="77"/>
              </a:rPr>
              <a:t>Some radars are now able to emit and receive horizontally and vertically oriented radio waves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Additional radar variables are obtained by comparing the returned power and phase of these different waves </a:t>
            </a:r>
          </a:p>
          <a:p>
            <a:pPr lvl="2"/>
            <a:r>
              <a:rPr lang="en-US" cap="none" dirty="0">
                <a:latin typeface="Arial Rounded MT Bold" panose="020F0704030504030204" pitchFamily="34" charset="77"/>
              </a:rPr>
              <a:t>Example: Differential reflectivity, correlation coefficient</a:t>
            </a:r>
          </a:p>
          <a:p>
            <a:pPr lvl="1"/>
            <a:r>
              <a:rPr lang="en-US" cap="none" dirty="0">
                <a:latin typeface="Arial Rounded MT Bold" panose="020F0704030504030204" pitchFamily="34" charset="77"/>
              </a:rPr>
              <a:t>These additional variables provide insight into the precipitation</a:t>
            </a:r>
          </a:p>
          <a:p>
            <a:pPr lvl="2"/>
            <a:r>
              <a:rPr lang="en-US" cap="none" dirty="0">
                <a:latin typeface="Arial Rounded MT Bold" panose="020F0704030504030204" pitchFamily="34" charset="77"/>
              </a:rPr>
              <a:t>Example: shape, orientation, melting</a:t>
            </a:r>
          </a:p>
          <a:p>
            <a:pPr lvl="2"/>
            <a:endParaRPr lang="en-US" cap="none" dirty="0">
              <a:latin typeface="Arial Rounded MT Bold" panose="020F0704030504030204" pitchFamily="34" charset="77"/>
            </a:endParaRPr>
          </a:p>
          <a:p>
            <a:pPr lvl="2"/>
            <a:endParaRPr lang="en-US" cap="none" dirty="0">
              <a:latin typeface="Arial Rounded MT Bold" panose="020F0704030504030204" pitchFamily="34" charset="77"/>
            </a:endParaRPr>
          </a:p>
          <a:p>
            <a:pPr lvl="2"/>
            <a:endParaRPr lang="en-US" cap="none" dirty="0">
              <a:latin typeface="Arial Rounded MT Bold" panose="020F0704030504030204" pitchFamily="34" charset="7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FBC8FF-DB27-2F80-7BAE-ABEDDABD3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3507" y="1562100"/>
            <a:ext cx="48387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94129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1685</TotalTime>
  <Words>1989</Words>
  <Application>Microsoft Macintosh PowerPoint</Application>
  <PresentationFormat>Widescreen</PresentationFormat>
  <Paragraphs>187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Arial Rounded MT Bold</vt:lpstr>
      <vt:lpstr>Tw Cen MT</vt:lpstr>
      <vt:lpstr>Droplet</vt:lpstr>
      <vt:lpstr>Introduction to Weather Radars</vt:lpstr>
      <vt:lpstr>Outline</vt:lpstr>
      <vt:lpstr>What are Radars and How They Work?</vt:lpstr>
      <vt:lpstr>How Radars Detect Precipitation</vt:lpstr>
      <vt:lpstr>Radar Reflectivity</vt:lpstr>
      <vt:lpstr>Brief History of Radars</vt:lpstr>
      <vt:lpstr>The NEXRAD Network</vt:lpstr>
      <vt:lpstr>Types of Radars: Doppler</vt:lpstr>
      <vt:lpstr>Types of Radar: Polarimetric</vt:lpstr>
      <vt:lpstr>Types of Radar: Different Wavelengths</vt:lpstr>
      <vt:lpstr>Types of Radar: Mobile and Satellite</vt:lpstr>
      <vt:lpstr>Weather Radar Analysis: Bow Echo</vt:lpstr>
      <vt:lpstr>Weather Radar Analysis:  Super Cells and Hook Echo</vt:lpstr>
      <vt:lpstr>Weather Radar Analysis:  Tornado Signatures </vt:lpstr>
      <vt:lpstr>Weather Radar Analysis:  Non-Meteorological</vt:lpstr>
      <vt:lpstr>How AER Uses Radars</vt:lpstr>
      <vt:lpstr>The Future of Radars</vt:lpstr>
      <vt:lpstr>Radar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Vagasky, Hannah</dc:creator>
  <cp:lastModifiedBy>Vagasky, Hannah</cp:lastModifiedBy>
  <cp:revision>1</cp:revision>
  <dcterms:created xsi:type="dcterms:W3CDTF">2024-08-08T13:53:10Z</dcterms:created>
  <dcterms:modified xsi:type="dcterms:W3CDTF">2024-08-14T13:49:37Z</dcterms:modified>
</cp:coreProperties>
</file>